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381" r:id="rId2"/>
    <p:sldId id="421" r:id="rId3"/>
    <p:sldId id="382" r:id="rId4"/>
    <p:sldId id="375" r:id="rId5"/>
    <p:sldId id="313" r:id="rId6"/>
    <p:sldId id="384" r:id="rId7"/>
    <p:sldId id="392" r:id="rId8"/>
    <p:sldId id="397" r:id="rId9"/>
    <p:sldId id="400" r:id="rId10"/>
    <p:sldId id="401" r:id="rId11"/>
    <p:sldId id="395" r:id="rId12"/>
    <p:sldId id="396" r:id="rId13"/>
    <p:sldId id="423" r:id="rId14"/>
    <p:sldId id="424" r:id="rId15"/>
    <p:sldId id="40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9966FF"/>
    <a:srgbClr val="9999FF"/>
    <a:srgbClr val="FF66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A3FA5A-BDD4-4C33-98C2-D4AA379E1BBA}" type="datetimeFigureOut">
              <a:rPr lang="en-GB" smtClean="0"/>
              <a:t>19/10/2020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A75318-99C3-4FB1-B05E-7A276E2B1358}" type="slidenum">
              <a:rPr lang="en-GB" smtClean="0"/>
              <a:t>‹#›</a:t>
            </a:fld>
            <a:endParaRPr lang="en-GB"/>
          </a:p>
        </p:txBody>
      </p:sp>
    </p:spTree>
    <p:extLst>
      <p:ext uri="{BB962C8B-B14F-4D97-AF65-F5344CB8AC3E}">
        <p14:creationId xmlns:p14="http://schemas.microsoft.com/office/powerpoint/2010/main" val="4200976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945576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264A6-8E05-4A5F-9C61-FC2F71E38E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1979BC6-272D-4C8B-871E-6C27DFA4CD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8DE9A7-F2A0-4005-8D9C-27F7B48E91DB}"/>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5" name="Footer Placeholder 4">
            <a:extLst>
              <a:ext uri="{FF2B5EF4-FFF2-40B4-BE49-F238E27FC236}">
                <a16:creationId xmlns:a16="http://schemas.microsoft.com/office/drawing/2014/main" id="{7A6A13D4-68C8-40BF-8318-216CDA4754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9B6449-B869-4776-AE56-C855B765207B}"/>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90312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7FE7B-C4CB-4A15-B355-9A29BED83B1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7EC0C2-0CC2-4098-BD2D-32605576313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5EF88F-E162-43F2-949C-14D14D0F4AFF}"/>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5" name="Footer Placeholder 4">
            <a:extLst>
              <a:ext uri="{FF2B5EF4-FFF2-40B4-BE49-F238E27FC236}">
                <a16:creationId xmlns:a16="http://schemas.microsoft.com/office/drawing/2014/main" id="{8DF2F543-BAB8-40CC-B18A-552DE34465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751A8B-93A8-42D7-892C-98D43EB329D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677818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093703-F97F-476E-9ACD-7F694A58E6B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34A1CB-2D4B-4827-95AE-9C1C8E18CA3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2005CC-FCC4-4BCF-ABE2-5CD34770BAC2}"/>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5" name="Footer Placeholder 4">
            <a:extLst>
              <a:ext uri="{FF2B5EF4-FFF2-40B4-BE49-F238E27FC236}">
                <a16:creationId xmlns:a16="http://schemas.microsoft.com/office/drawing/2014/main" id="{0CE3777F-04C2-4E88-A366-49256D1564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6317AE-08BD-459B-BE8C-38615FABC7D4}"/>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85278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0AD7B-FF04-4B96-9ED3-DDD1018873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E0207EF-5F9E-4DE7-BCB8-4D4DC9B16F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B8367C-E156-4B0A-8A1F-1CB1E4E94725}"/>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5" name="Footer Placeholder 4">
            <a:extLst>
              <a:ext uri="{FF2B5EF4-FFF2-40B4-BE49-F238E27FC236}">
                <a16:creationId xmlns:a16="http://schemas.microsoft.com/office/drawing/2014/main" id="{9BE5A8DF-F068-468F-85FF-8D9E4091D2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CC242C-95DA-401F-9E2E-553F123B5CB7}"/>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27013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F1F9-AF4E-48BA-AA77-6876EAE6ED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64134A0-B721-42DD-B30D-B76A92650A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197E08-FE9C-4863-9B1F-17493AA42D43}"/>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5" name="Footer Placeholder 4">
            <a:extLst>
              <a:ext uri="{FF2B5EF4-FFF2-40B4-BE49-F238E27FC236}">
                <a16:creationId xmlns:a16="http://schemas.microsoft.com/office/drawing/2014/main" id="{67641866-BE53-4540-85B9-42CD4BBA28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FC687F-1859-4A40-98CA-92F8DF7A6895}"/>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027020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78B33-A631-4A40-9676-54D8E523D6D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2C7A7F-F5E8-4170-9468-C8CE27D23B7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DD679FF-A80D-43D6-922C-957C5DC0BFD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3A1A390-E8BF-449B-8D45-5198B7FEB43B}"/>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6" name="Footer Placeholder 5">
            <a:extLst>
              <a:ext uri="{FF2B5EF4-FFF2-40B4-BE49-F238E27FC236}">
                <a16:creationId xmlns:a16="http://schemas.microsoft.com/office/drawing/2014/main" id="{0AD02B00-430D-447C-BD3F-9F76F17FFF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BF8A252-BD68-4B59-8315-3AB411916BA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4175354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A3C5F-258C-4E01-B70C-9F98369DFD3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2F91B76-B22C-4AB5-B70B-BD148EE447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74F6ACA-96AD-4508-8443-E91A51787D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9F6C19-9C8D-461D-9B32-28750E2277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14836F-3B98-4A06-A75E-0C01814206E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09FD276-D6BC-4EE1-A658-FB8460E12CE1}"/>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8" name="Footer Placeholder 7">
            <a:extLst>
              <a:ext uri="{FF2B5EF4-FFF2-40B4-BE49-F238E27FC236}">
                <a16:creationId xmlns:a16="http://schemas.microsoft.com/office/drawing/2014/main" id="{3D3E053D-186C-431E-A5D2-690A1DA2AD9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9C2EB7C-0DCD-4B7F-ADCF-567189F24851}"/>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89747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9C413-5AB3-4070-9643-8CF2EC5FA60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2D7E4C-B449-4924-B395-53E4359AA5E1}"/>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4" name="Footer Placeholder 3">
            <a:extLst>
              <a:ext uri="{FF2B5EF4-FFF2-40B4-BE49-F238E27FC236}">
                <a16:creationId xmlns:a16="http://schemas.microsoft.com/office/drawing/2014/main" id="{BB71F5A0-D43E-43FF-BF6C-764DBF8DD2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C3CE641-AD30-4BE7-8331-CAD5D7CFD0D0}"/>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915687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7AD17B-F14C-4091-B821-188FF6008D51}"/>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3" name="Footer Placeholder 2">
            <a:extLst>
              <a:ext uri="{FF2B5EF4-FFF2-40B4-BE49-F238E27FC236}">
                <a16:creationId xmlns:a16="http://schemas.microsoft.com/office/drawing/2014/main" id="{14AD4716-B014-42EE-8E25-468A21A11E9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EE0FA2-AE38-45D3-B872-86E98BB71B68}"/>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850286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03F21-B0B5-4370-A386-D7EA4F94F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4EA852-493B-41FF-94CE-66DF34A0D0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3F436EF-3325-491E-BB71-8FF685BAB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5EA71A-713D-4DB6-A9FC-8F637F9FE8FD}"/>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6" name="Footer Placeholder 5">
            <a:extLst>
              <a:ext uri="{FF2B5EF4-FFF2-40B4-BE49-F238E27FC236}">
                <a16:creationId xmlns:a16="http://schemas.microsoft.com/office/drawing/2014/main" id="{63BA6998-B7F5-4DFD-A4D1-FB3A967F27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90FACF-E59A-4084-8E28-1D4239AE27F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10401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34E83-AD22-4AE2-80BD-BF9E975BB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84AAB69-FF83-411F-9228-5620D9CE96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76B8804-6DF6-4257-B39B-A464B9899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D24C43F-531A-4B0C-BBA5-500256713916}"/>
              </a:ext>
            </a:extLst>
          </p:cNvPr>
          <p:cNvSpPr>
            <a:spLocks noGrp="1"/>
          </p:cNvSpPr>
          <p:nvPr>
            <p:ph type="dt" sz="half" idx="10"/>
          </p:nvPr>
        </p:nvSpPr>
        <p:spPr/>
        <p:txBody>
          <a:bodyPr/>
          <a:lstStyle/>
          <a:p>
            <a:fld id="{0F07D40C-2A4F-4FEB-9CF2-EF3D16ADBCE1}" type="datetimeFigureOut">
              <a:rPr lang="en-GB" smtClean="0"/>
              <a:t>19/10/2020</a:t>
            </a:fld>
            <a:endParaRPr lang="en-GB"/>
          </a:p>
        </p:txBody>
      </p:sp>
      <p:sp>
        <p:nvSpPr>
          <p:cNvPr id="6" name="Footer Placeholder 5">
            <a:extLst>
              <a:ext uri="{FF2B5EF4-FFF2-40B4-BE49-F238E27FC236}">
                <a16:creationId xmlns:a16="http://schemas.microsoft.com/office/drawing/2014/main" id="{E0C0F3F1-43B4-478C-8C2F-42B2DD7B5D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E5266F-6A74-4ED4-9068-58EBBACEC03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010979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F15726-2986-4C95-AF78-0E308DE286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C9199C-F4FA-4D67-B2EA-047298A4C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83660E-2977-44C6-966D-8198AE7018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7D40C-2A4F-4FEB-9CF2-EF3D16ADBCE1}" type="datetimeFigureOut">
              <a:rPr lang="en-GB" smtClean="0"/>
              <a:t>19/10/2020</a:t>
            </a:fld>
            <a:endParaRPr lang="en-GB"/>
          </a:p>
        </p:txBody>
      </p:sp>
      <p:sp>
        <p:nvSpPr>
          <p:cNvPr id="5" name="Footer Placeholder 4">
            <a:extLst>
              <a:ext uri="{FF2B5EF4-FFF2-40B4-BE49-F238E27FC236}">
                <a16:creationId xmlns:a16="http://schemas.microsoft.com/office/drawing/2014/main" id="{054BC26C-7F8D-4E7C-A300-DCABE5F777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CBC83B1-08A8-442C-8483-3DE9634D0A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314710-2946-415D-8652-2A3C8B9297C1}" type="slidenum">
              <a:rPr lang="en-GB" smtClean="0"/>
              <a:t>‹#›</a:t>
            </a:fld>
            <a:endParaRPr lang="en-GB"/>
          </a:p>
        </p:txBody>
      </p:sp>
    </p:spTree>
    <p:extLst>
      <p:ext uri="{BB962C8B-B14F-4D97-AF65-F5344CB8AC3E}">
        <p14:creationId xmlns:p14="http://schemas.microsoft.com/office/powerpoint/2010/main" val="2504199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bing.com/videos/search?q=treasure+island+national+theatre+video&amp;&amp;view=detail&amp;mid=F216236B3E732F3720FCF216236B3E732F3720FC&amp;&amp;FORM=VRDGAR&amp;ru=%2Fvideos%2Fsearch%3Fq%3Dtreasure%2Bisland%2Bnational%2Btheatre%2Bvideo%26docid%3D607990184549026889%26mid%3DF21623683E732F3720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321CD6-1E2F-4094-9CE7-ED6F1437E7E4}"/>
              </a:ext>
            </a:extLst>
          </p:cNvPr>
          <p:cNvSpPr>
            <a:spLocks noGrp="1"/>
          </p:cNvSpPr>
          <p:nvPr>
            <p:ph idx="1"/>
          </p:nvPr>
        </p:nvSpPr>
        <p:spPr/>
        <p:txBody>
          <a:bodyPr>
            <a:normAutofit/>
          </a:bodyPr>
          <a:lstStyle/>
          <a:p>
            <a:pPr marL="0" indent="0" algn="ctr">
              <a:buNone/>
            </a:pPr>
            <a:r>
              <a:rPr lang="en-GB" sz="4000" dirty="0">
                <a:solidFill>
                  <a:schemeClr val="bg1"/>
                </a:solidFill>
                <a:latin typeface="Arial Rounded MT Bold" panose="020F0704030504030204" pitchFamily="34" charset="0"/>
              </a:rPr>
              <a:t>Treasure Island</a:t>
            </a:r>
          </a:p>
          <a:p>
            <a:pPr marL="0" indent="0" algn="ctr">
              <a:buNone/>
            </a:pPr>
            <a:r>
              <a:rPr lang="en-GB" sz="4000" dirty="0">
                <a:solidFill>
                  <a:schemeClr val="bg1"/>
                </a:solidFill>
                <a:latin typeface="Arial Rounded MT Bold" panose="020F0704030504030204" pitchFamily="34" charset="0"/>
              </a:rPr>
              <a:t>Lesson 7</a:t>
            </a:r>
          </a:p>
          <a:p>
            <a:pPr marL="0" indent="0" algn="ctr">
              <a:buNone/>
            </a:pPr>
            <a:r>
              <a:rPr lang="en-GB" sz="4000" dirty="0">
                <a:solidFill>
                  <a:schemeClr val="bg1"/>
                </a:solidFill>
                <a:latin typeface="Arial Rounded MT Bold" panose="020F0704030504030204" pitchFamily="34" charset="0"/>
              </a:rPr>
              <a:t>Week 8</a:t>
            </a:r>
          </a:p>
        </p:txBody>
      </p:sp>
    </p:spTree>
    <p:extLst>
      <p:ext uri="{BB962C8B-B14F-4D97-AF65-F5344CB8AC3E}">
        <p14:creationId xmlns:p14="http://schemas.microsoft.com/office/powerpoint/2010/main" val="3040110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529" y="365125"/>
            <a:ext cx="11234057" cy="984173"/>
          </a:xfrm>
          <a:solidFill>
            <a:srgbClr val="FFFFCC"/>
          </a:solidFill>
        </p:spPr>
        <p:txBody>
          <a:bodyPr>
            <a:noAutofit/>
          </a:bodyPr>
          <a:lstStyle/>
          <a:p>
            <a:pPr algn="ctr"/>
            <a:r>
              <a:rPr lang="en-GB" sz="2400" dirty="0">
                <a:solidFill>
                  <a:schemeClr val="tx1"/>
                </a:solidFill>
                <a:latin typeface="Arial Rounded MT Bold" panose="020F0704030504030204" pitchFamily="34" charset="0"/>
              </a:rPr>
              <a:t>Then you had to do it all yourself.  Using the image of the desk, describe, explain and evaluate it with an area for improvement and a reason why this would make it better.</a:t>
            </a:r>
          </a:p>
        </p:txBody>
      </p:sp>
      <p:pic>
        <p:nvPicPr>
          <p:cNvPr id="4" name="Picture 3">
            <a:extLst>
              <a:ext uri="{FF2B5EF4-FFF2-40B4-BE49-F238E27FC236}">
                <a16:creationId xmlns:a16="http://schemas.microsoft.com/office/drawing/2014/main" id="{80F8FA0C-E1B1-437A-80A4-C7937FF940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8379" y="1672990"/>
            <a:ext cx="7079207" cy="4819885"/>
          </a:xfrm>
          <a:prstGeom prst="rect">
            <a:avLst/>
          </a:prstGeom>
        </p:spPr>
      </p:pic>
      <p:sp>
        <p:nvSpPr>
          <p:cNvPr id="5" name="TextBox 4">
            <a:extLst>
              <a:ext uri="{FF2B5EF4-FFF2-40B4-BE49-F238E27FC236}">
                <a16:creationId xmlns:a16="http://schemas.microsoft.com/office/drawing/2014/main" id="{12F2D8B2-C2C4-4255-9647-63CA9A9DE753}"/>
              </a:ext>
            </a:extLst>
          </p:cNvPr>
          <p:cNvSpPr txBox="1"/>
          <p:nvPr/>
        </p:nvSpPr>
        <p:spPr>
          <a:xfrm>
            <a:off x="473529" y="1672990"/>
            <a:ext cx="3565071" cy="707886"/>
          </a:xfrm>
          <a:prstGeom prst="rect">
            <a:avLst/>
          </a:prstGeom>
          <a:solidFill>
            <a:srgbClr val="92D050"/>
          </a:solidFill>
        </p:spPr>
        <p:txBody>
          <a:bodyPr wrap="square" rtlCol="0">
            <a:spAutoFit/>
          </a:bodyPr>
          <a:lstStyle/>
          <a:p>
            <a:pPr lvl="0">
              <a:defRPr/>
            </a:pPr>
            <a:r>
              <a:rPr lang="en-GB" sz="2000" b="1" i="1" u="sng" dirty="0">
                <a:solidFill>
                  <a:prstClr val="black"/>
                </a:solidFill>
                <a:latin typeface="Arial Rounded MT Bold" panose="020F0704030504030204" pitchFamily="34" charset="0"/>
              </a:rPr>
              <a:t>Describe</a:t>
            </a:r>
            <a:r>
              <a:rPr lang="en-GB" sz="2000" dirty="0">
                <a:solidFill>
                  <a:prstClr val="black"/>
                </a:solidFill>
                <a:latin typeface="Arial Rounded MT Bold" panose="020F0704030504030204" pitchFamily="34" charset="0"/>
              </a:rPr>
              <a:t> – Say what it is and how it looks.</a:t>
            </a:r>
          </a:p>
        </p:txBody>
      </p:sp>
      <p:sp>
        <p:nvSpPr>
          <p:cNvPr id="6" name="TextBox 5">
            <a:extLst>
              <a:ext uri="{FF2B5EF4-FFF2-40B4-BE49-F238E27FC236}">
                <a16:creationId xmlns:a16="http://schemas.microsoft.com/office/drawing/2014/main" id="{09B6CDB8-12EA-475A-A3BF-31B1AC1A81A7}"/>
              </a:ext>
            </a:extLst>
          </p:cNvPr>
          <p:cNvSpPr txBox="1"/>
          <p:nvPr/>
        </p:nvSpPr>
        <p:spPr>
          <a:xfrm>
            <a:off x="473528" y="2652409"/>
            <a:ext cx="3565071" cy="707886"/>
          </a:xfrm>
          <a:prstGeom prst="rect">
            <a:avLst/>
          </a:prstGeom>
          <a:solidFill>
            <a:srgbClr val="FFC000"/>
          </a:solidFill>
        </p:spPr>
        <p:txBody>
          <a:bodyPr wrap="square" rtlCol="0">
            <a:spAutoFit/>
          </a:bodyPr>
          <a:lstStyle/>
          <a:p>
            <a:pPr lvl="0">
              <a:defRPr/>
            </a:pPr>
            <a:r>
              <a:rPr lang="en-GB" sz="2000" b="1" i="1" u="sng" dirty="0">
                <a:solidFill>
                  <a:prstClr val="black"/>
                </a:solidFill>
                <a:latin typeface="Arial Rounded MT Bold" panose="020F0704030504030204" pitchFamily="34" charset="0"/>
              </a:rPr>
              <a:t>Explain</a:t>
            </a:r>
            <a:r>
              <a:rPr lang="en-GB" sz="2000" dirty="0">
                <a:solidFill>
                  <a:prstClr val="black"/>
                </a:solidFill>
                <a:latin typeface="Arial Rounded MT Bold" panose="020F0704030504030204" pitchFamily="34" charset="0"/>
              </a:rPr>
              <a:t> – Say how it works/why it is like this.</a:t>
            </a:r>
          </a:p>
        </p:txBody>
      </p:sp>
      <p:sp>
        <p:nvSpPr>
          <p:cNvPr id="7" name="TextBox 6">
            <a:extLst>
              <a:ext uri="{FF2B5EF4-FFF2-40B4-BE49-F238E27FC236}">
                <a16:creationId xmlns:a16="http://schemas.microsoft.com/office/drawing/2014/main" id="{8F41867A-8A71-4785-AA7B-A425FCE28296}"/>
              </a:ext>
            </a:extLst>
          </p:cNvPr>
          <p:cNvSpPr txBox="1"/>
          <p:nvPr/>
        </p:nvSpPr>
        <p:spPr>
          <a:xfrm>
            <a:off x="484414" y="3603145"/>
            <a:ext cx="3565071" cy="1015663"/>
          </a:xfrm>
          <a:prstGeom prst="rect">
            <a:avLst/>
          </a:prstGeom>
          <a:solidFill>
            <a:srgbClr val="FF0000"/>
          </a:solidFill>
        </p:spPr>
        <p:txBody>
          <a:bodyPr wrap="square" rtlCol="0">
            <a:spAutoFit/>
          </a:bodyPr>
          <a:lstStyle/>
          <a:p>
            <a:pPr lvl="0">
              <a:defRPr/>
            </a:pPr>
            <a:r>
              <a:rPr lang="en-GB" sz="2000" b="1" u="sng" dirty="0">
                <a:solidFill>
                  <a:schemeClr val="bg1"/>
                </a:solidFill>
                <a:latin typeface="Arial Rounded MT Bold" panose="020F0704030504030204" pitchFamily="34" charset="0"/>
              </a:rPr>
              <a:t>Evaluate</a:t>
            </a:r>
            <a:r>
              <a:rPr lang="en-GB" sz="2000" dirty="0">
                <a:solidFill>
                  <a:schemeClr val="bg1"/>
                </a:solidFill>
                <a:latin typeface="Arial Rounded MT Bold" panose="020F0704030504030204" pitchFamily="34" charset="0"/>
              </a:rPr>
              <a:t> – Say how effective is it at what it is designed to do.</a:t>
            </a:r>
          </a:p>
        </p:txBody>
      </p:sp>
      <p:sp>
        <p:nvSpPr>
          <p:cNvPr id="8" name="TextBox 7">
            <a:extLst>
              <a:ext uri="{FF2B5EF4-FFF2-40B4-BE49-F238E27FC236}">
                <a16:creationId xmlns:a16="http://schemas.microsoft.com/office/drawing/2014/main" id="{927DD12F-5833-45E2-8D0E-AC0F7F3A8EDE}"/>
              </a:ext>
            </a:extLst>
          </p:cNvPr>
          <p:cNvSpPr txBox="1"/>
          <p:nvPr/>
        </p:nvSpPr>
        <p:spPr>
          <a:xfrm>
            <a:off x="484414" y="4861659"/>
            <a:ext cx="3565071" cy="1631216"/>
          </a:xfrm>
          <a:prstGeom prst="rect">
            <a:avLst/>
          </a:prstGeom>
          <a:solidFill>
            <a:srgbClr val="9966FF"/>
          </a:solidFill>
        </p:spPr>
        <p:txBody>
          <a:bodyPr wrap="square" rtlCol="0">
            <a:spAutoFit/>
          </a:bodyPr>
          <a:lstStyle/>
          <a:p>
            <a:pPr lvl="0">
              <a:defRPr/>
            </a:pPr>
            <a:r>
              <a:rPr lang="en-GB" sz="2000" b="1" i="1" u="sng" dirty="0">
                <a:solidFill>
                  <a:schemeClr val="bg1"/>
                </a:solidFill>
                <a:latin typeface="Arial Rounded MT Bold" panose="020F0704030504030204" pitchFamily="34" charset="0"/>
              </a:rPr>
              <a:t>Extension</a:t>
            </a:r>
            <a:r>
              <a:rPr lang="en-GB" sz="2000" dirty="0">
                <a:solidFill>
                  <a:schemeClr val="bg1"/>
                </a:solidFill>
                <a:latin typeface="Arial Rounded MT Bold" panose="020F0704030504030204" pitchFamily="34" charset="0"/>
              </a:rPr>
              <a:t> – Go on to say how you think it might be more effective.  Make a suggestion for improvement.</a:t>
            </a:r>
          </a:p>
        </p:txBody>
      </p:sp>
    </p:spTree>
    <p:extLst>
      <p:ext uri="{BB962C8B-B14F-4D97-AF65-F5344CB8AC3E}">
        <p14:creationId xmlns:p14="http://schemas.microsoft.com/office/powerpoint/2010/main" val="1742512712"/>
      </p:ext>
    </p:extLst>
  </p:cSld>
  <p:clrMapOvr>
    <a:masterClrMapping/>
  </p:clrMapOvr>
  <mc:AlternateContent xmlns:mc="http://schemas.openxmlformats.org/markup-compatibility/2006" xmlns:p14="http://schemas.microsoft.com/office/powerpoint/2010/main">
    <mc:Choice Requires="p14">
      <p:transition spd="slow" p14:dur="2000" advTm="146072"/>
    </mc:Choice>
    <mc:Fallback xmlns="">
      <p:transition spd="slow" advTm="146072"/>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F2F9D7-F385-4B0D-8C55-1DF2B1C3833B}"/>
              </a:ext>
            </a:extLst>
          </p:cNvPr>
          <p:cNvSpPr txBox="1"/>
          <p:nvPr/>
        </p:nvSpPr>
        <p:spPr>
          <a:xfrm>
            <a:off x="413657" y="292830"/>
            <a:ext cx="11451772" cy="598305"/>
          </a:xfrm>
          <a:prstGeom prst="rect">
            <a:avLst/>
          </a:prstGeom>
          <a:solidFill>
            <a:schemeClr val="accent4">
              <a:lumMod val="20000"/>
              <a:lumOff val="80000"/>
            </a:schemeClr>
          </a:solidFill>
        </p:spPr>
        <p:txBody>
          <a:bodyPr wrap="square" rtlCol="0">
            <a:spAutoFit/>
          </a:bodyPr>
          <a:lstStyle/>
          <a:p>
            <a:pPr>
              <a:lnSpc>
                <a:spcPct val="107000"/>
              </a:lnSpc>
              <a:spcAft>
                <a:spcPts val="800"/>
              </a:spcAft>
            </a:pPr>
            <a:r>
              <a:rPr lang="en-GB" sz="1600" dirty="0">
                <a:latin typeface="Arial Rounded MT Bold" panose="020F0704030504030204" pitchFamily="34" charset="0"/>
              </a:rPr>
              <a:t>In the same way as you did with the chair/desk, you were asked to build a full and formal paragraph that combines the description, explanation and analysis of either Jim or Long John in the following way.</a:t>
            </a:r>
          </a:p>
        </p:txBody>
      </p:sp>
      <p:pic>
        <p:nvPicPr>
          <p:cNvPr id="8" name="Picture 7" descr="A screenshot of a cell phone&#10;&#10;Description automatically generated">
            <a:extLst>
              <a:ext uri="{FF2B5EF4-FFF2-40B4-BE49-F238E27FC236}">
                <a16:creationId xmlns:a16="http://schemas.microsoft.com/office/drawing/2014/main" id="{1D070519-BFD9-4DC7-A227-550DB4A750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658" y="3422938"/>
            <a:ext cx="6253841" cy="3257430"/>
          </a:xfrm>
          <a:prstGeom prst="rect">
            <a:avLst/>
          </a:prstGeom>
        </p:spPr>
      </p:pic>
      <p:sp>
        <p:nvSpPr>
          <p:cNvPr id="5" name="TextBox 4">
            <a:extLst>
              <a:ext uri="{FF2B5EF4-FFF2-40B4-BE49-F238E27FC236}">
                <a16:creationId xmlns:a16="http://schemas.microsoft.com/office/drawing/2014/main" id="{52131C4C-843E-4C02-AC45-180961CF925A}"/>
              </a:ext>
            </a:extLst>
          </p:cNvPr>
          <p:cNvSpPr txBox="1"/>
          <p:nvPr/>
        </p:nvSpPr>
        <p:spPr>
          <a:xfrm>
            <a:off x="413657" y="1136762"/>
            <a:ext cx="11451772" cy="721801"/>
          </a:xfrm>
          <a:prstGeom prst="rect">
            <a:avLst/>
          </a:prstGeom>
          <a:solidFill>
            <a:srgbClr val="92D050"/>
          </a:solidFill>
        </p:spPr>
        <p:txBody>
          <a:bodyPr wrap="square" rtlCol="0">
            <a:spAutoFit/>
          </a:bodyPr>
          <a:lstStyle/>
          <a:p>
            <a:pPr>
              <a:lnSpc>
                <a:spcPct val="107000"/>
              </a:lnSpc>
              <a:spcAft>
                <a:spcPts val="800"/>
              </a:spcAft>
            </a:pPr>
            <a:r>
              <a:rPr lang="en-GB" sz="1400" dirty="0">
                <a:latin typeface="Arial Rounded MT Bold" panose="020F0704030504030204" pitchFamily="34" charset="0"/>
              </a:rPr>
              <a:t>Take one of the words you used to </a:t>
            </a:r>
            <a:r>
              <a:rPr lang="en-GB" sz="1400" b="1" u="sng" dirty="0">
                <a:latin typeface="Arial Rounded MT Bold" panose="020F0704030504030204" pitchFamily="34" charset="0"/>
              </a:rPr>
              <a:t>describe</a:t>
            </a:r>
            <a:r>
              <a:rPr lang="en-GB" sz="1400" dirty="0">
                <a:latin typeface="Arial Rounded MT Bold" panose="020F0704030504030204" pitchFamily="34" charset="0"/>
              </a:rPr>
              <a:t> the character and put it into a sentence. – </a:t>
            </a:r>
          </a:p>
          <a:p>
            <a:pPr>
              <a:lnSpc>
                <a:spcPct val="107000"/>
              </a:lnSpc>
              <a:spcAft>
                <a:spcPts val="800"/>
              </a:spcAft>
            </a:pPr>
            <a:r>
              <a:rPr lang="en-GB" b="1" dirty="0">
                <a:latin typeface="Bradley Hand ITC" panose="03070402050302030203" pitchFamily="66" charset="0"/>
              </a:rPr>
              <a:t>“I think that Miss Trunchbull is always angry.”</a:t>
            </a:r>
          </a:p>
        </p:txBody>
      </p:sp>
      <p:sp>
        <p:nvSpPr>
          <p:cNvPr id="6" name="TextBox 5">
            <a:extLst>
              <a:ext uri="{FF2B5EF4-FFF2-40B4-BE49-F238E27FC236}">
                <a16:creationId xmlns:a16="http://schemas.microsoft.com/office/drawing/2014/main" id="{A03CF317-928E-4C50-A1BD-6851BAFF9C7B}"/>
              </a:ext>
            </a:extLst>
          </p:cNvPr>
          <p:cNvSpPr txBox="1"/>
          <p:nvPr/>
        </p:nvSpPr>
        <p:spPr>
          <a:xfrm>
            <a:off x="413657" y="1982680"/>
            <a:ext cx="11451772" cy="1248675"/>
          </a:xfrm>
          <a:prstGeom prst="rect">
            <a:avLst/>
          </a:prstGeom>
          <a:solidFill>
            <a:srgbClr val="FFC000"/>
          </a:solidFill>
        </p:spPr>
        <p:txBody>
          <a:bodyPr wrap="square" rtlCol="0">
            <a:spAutoFit/>
          </a:bodyPr>
          <a:lstStyle/>
          <a:p>
            <a:pPr>
              <a:lnSpc>
                <a:spcPct val="107000"/>
              </a:lnSpc>
              <a:spcAft>
                <a:spcPts val="800"/>
              </a:spcAft>
            </a:pPr>
            <a:r>
              <a:rPr lang="en-GB" sz="1400" dirty="0">
                <a:latin typeface="Arial Rounded MT Bold" panose="020F0704030504030204" pitchFamily="34" charset="0"/>
              </a:rPr>
              <a:t>Then look at what you wrote in the </a:t>
            </a:r>
            <a:r>
              <a:rPr lang="en-GB" sz="1400" b="1" u="sng" dirty="0">
                <a:latin typeface="Arial Rounded MT Bold" panose="020F0704030504030204" pitchFamily="34" charset="0"/>
              </a:rPr>
              <a:t>explain</a:t>
            </a:r>
            <a:r>
              <a:rPr lang="en-GB" sz="1400" dirty="0">
                <a:latin typeface="Arial Rounded MT Bold" panose="020F0704030504030204" pitchFamily="34" charset="0"/>
              </a:rPr>
              <a:t> box that shows why you came to this conclusion  and add that to the end, either as a full sentence or using a connective. – </a:t>
            </a:r>
          </a:p>
          <a:p>
            <a:pPr>
              <a:lnSpc>
                <a:spcPct val="107000"/>
              </a:lnSpc>
              <a:spcAft>
                <a:spcPts val="800"/>
              </a:spcAft>
            </a:pPr>
            <a:r>
              <a:rPr lang="en-GB" b="1" dirty="0">
                <a:latin typeface="Bradley Hand ITC" panose="03070402050302030203" pitchFamily="66" charset="0"/>
              </a:rPr>
              <a:t>“I think that Miss Trunchbull is always angry which we can tell because she is always shouting at the children even though they don’t do anything wrong.”</a:t>
            </a:r>
          </a:p>
        </p:txBody>
      </p:sp>
      <p:sp>
        <p:nvSpPr>
          <p:cNvPr id="7" name="TextBox 6">
            <a:extLst>
              <a:ext uri="{FF2B5EF4-FFF2-40B4-BE49-F238E27FC236}">
                <a16:creationId xmlns:a16="http://schemas.microsoft.com/office/drawing/2014/main" id="{ED8314BB-1E3D-4C77-AC46-312896B8B0F2}"/>
              </a:ext>
            </a:extLst>
          </p:cNvPr>
          <p:cNvSpPr txBox="1"/>
          <p:nvPr/>
        </p:nvSpPr>
        <p:spPr>
          <a:xfrm>
            <a:off x="6810375" y="3416085"/>
            <a:ext cx="5055054" cy="3257430"/>
          </a:xfrm>
          <a:prstGeom prst="rect">
            <a:avLst/>
          </a:prstGeom>
          <a:solidFill>
            <a:srgbClr val="FF0000"/>
          </a:solidFill>
        </p:spPr>
        <p:txBody>
          <a:bodyPr wrap="square" rtlCol="0">
            <a:spAutoFit/>
          </a:bodyPr>
          <a:lstStyle/>
          <a:p>
            <a:pPr>
              <a:lnSpc>
                <a:spcPct val="107000"/>
              </a:lnSpc>
              <a:spcAft>
                <a:spcPts val="800"/>
              </a:spcAft>
            </a:pPr>
            <a:r>
              <a:rPr lang="en-GB" sz="1500" dirty="0">
                <a:solidFill>
                  <a:schemeClr val="bg1"/>
                </a:solidFill>
                <a:latin typeface="Arial Rounded MT Bold" panose="020F0704030504030204" pitchFamily="34" charset="0"/>
              </a:rPr>
              <a:t>Then look at your </a:t>
            </a:r>
            <a:r>
              <a:rPr lang="en-GB" sz="1500" b="1" u="sng" dirty="0">
                <a:solidFill>
                  <a:schemeClr val="bg1"/>
                </a:solidFill>
                <a:latin typeface="Arial Rounded MT Bold" panose="020F0704030504030204" pitchFamily="34" charset="0"/>
              </a:rPr>
              <a:t>analysis</a:t>
            </a:r>
            <a:r>
              <a:rPr lang="en-GB" sz="1500" dirty="0">
                <a:solidFill>
                  <a:schemeClr val="bg1"/>
                </a:solidFill>
                <a:latin typeface="Arial Rounded MT Bold" panose="020F0704030504030204" pitchFamily="34" charset="0"/>
              </a:rPr>
              <a:t> and indicate what it is that the actor does to show this about the character effectively.  Then again either as a new sentence or using a connective, add this on to the end – </a:t>
            </a:r>
          </a:p>
          <a:p>
            <a:pPr>
              <a:lnSpc>
                <a:spcPct val="107000"/>
              </a:lnSpc>
              <a:spcAft>
                <a:spcPts val="800"/>
              </a:spcAft>
            </a:pPr>
            <a:r>
              <a:rPr lang="en-GB" b="1" dirty="0">
                <a:solidFill>
                  <a:schemeClr val="bg1"/>
                </a:solidFill>
                <a:latin typeface="Bradley Hand ITC" panose="03070402050302030203" pitchFamily="66" charset="0"/>
              </a:rPr>
              <a:t>“I think that Miss Trunchbull is always angry which we can tell because she is always shouting at the children even though they don’t do anything wrong.  To show the audience this the actor makes the volume of their voice very loud and she gets very close to the other actors she is shouting at.”</a:t>
            </a:r>
          </a:p>
        </p:txBody>
      </p:sp>
      <p:sp>
        <p:nvSpPr>
          <p:cNvPr id="2" name="Oval 1">
            <a:extLst>
              <a:ext uri="{FF2B5EF4-FFF2-40B4-BE49-F238E27FC236}">
                <a16:creationId xmlns:a16="http://schemas.microsoft.com/office/drawing/2014/main" id="{071AFBE0-946F-4B89-963A-AF65DA9619A5}"/>
              </a:ext>
            </a:extLst>
          </p:cNvPr>
          <p:cNvSpPr/>
          <p:nvPr/>
        </p:nvSpPr>
        <p:spPr>
          <a:xfrm>
            <a:off x="565604" y="3791546"/>
            <a:ext cx="647700" cy="2921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11C19DE2-0EBB-4E73-AF30-6DAB82377AC4}"/>
              </a:ext>
            </a:extLst>
          </p:cNvPr>
          <p:cNvSpPr/>
          <p:nvPr/>
        </p:nvSpPr>
        <p:spPr>
          <a:xfrm>
            <a:off x="1946275" y="3708996"/>
            <a:ext cx="1892300" cy="7493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87B5D3E0-E176-4311-8831-6C46AA1FE885}"/>
              </a:ext>
            </a:extLst>
          </p:cNvPr>
          <p:cNvSpPr/>
          <p:nvPr/>
        </p:nvSpPr>
        <p:spPr>
          <a:xfrm>
            <a:off x="3838575" y="3791546"/>
            <a:ext cx="2781300" cy="508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75D503F9-55EA-4CE1-A513-4F04250617C2}"/>
              </a:ext>
            </a:extLst>
          </p:cNvPr>
          <p:cNvSpPr/>
          <p:nvPr/>
        </p:nvSpPr>
        <p:spPr>
          <a:xfrm>
            <a:off x="3721099" y="4790800"/>
            <a:ext cx="2946400" cy="50799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44633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F2F9D7-F385-4B0D-8C55-1DF2B1C3833B}"/>
              </a:ext>
            </a:extLst>
          </p:cNvPr>
          <p:cNvSpPr txBox="1"/>
          <p:nvPr/>
        </p:nvSpPr>
        <p:spPr>
          <a:xfrm>
            <a:off x="370114" y="309524"/>
            <a:ext cx="11451772" cy="851259"/>
          </a:xfrm>
          <a:prstGeom prst="rect">
            <a:avLst/>
          </a:prstGeom>
          <a:solidFill>
            <a:schemeClr val="accent4">
              <a:lumMod val="20000"/>
              <a:lumOff val="80000"/>
            </a:schemeClr>
          </a:solidFill>
        </p:spPr>
        <p:txBody>
          <a:bodyPr wrap="square" rtlCol="0">
            <a:spAutoFit/>
          </a:bodyPr>
          <a:lstStyle/>
          <a:p>
            <a:pPr>
              <a:lnSpc>
                <a:spcPct val="107000"/>
              </a:lnSpc>
              <a:spcAft>
                <a:spcPts val="800"/>
              </a:spcAft>
            </a:pPr>
            <a:r>
              <a:rPr lang="en-GB" sz="2400" dirty="0">
                <a:latin typeface="Arial Rounded MT Bold" panose="020F0704030504030204" pitchFamily="34" charset="0"/>
              </a:rPr>
              <a:t>When it was completed for all three of the descriptions it should look like this</a:t>
            </a:r>
            <a:r>
              <a:rPr lang="en-GB" dirty="0">
                <a:latin typeface="Arial Rounded MT Bold" panose="020F0704030504030204" pitchFamily="34" charset="0"/>
              </a:rPr>
              <a:t>.</a:t>
            </a:r>
          </a:p>
        </p:txBody>
      </p:sp>
      <p:sp>
        <p:nvSpPr>
          <p:cNvPr id="7" name="TextBox 6">
            <a:extLst>
              <a:ext uri="{FF2B5EF4-FFF2-40B4-BE49-F238E27FC236}">
                <a16:creationId xmlns:a16="http://schemas.microsoft.com/office/drawing/2014/main" id="{ED8314BB-1E3D-4C77-AC46-312896B8B0F2}"/>
              </a:ext>
            </a:extLst>
          </p:cNvPr>
          <p:cNvSpPr txBox="1"/>
          <p:nvPr/>
        </p:nvSpPr>
        <p:spPr>
          <a:xfrm>
            <a:off x="370114" y="1402067"/>
            <a:ext cx="11451772" cy="5146409"/>
          </a:xfrm>
          <a:prstGeom prst="rect">
            <a:avLst/>
          </a:prstGeom>
          <a:solidFill>
            <a:srgbClr val="7030A0"/>
          </a:solidFill>
        </p:spPr>
        <p:txBody>
          <a:bodyPr wrap="square" rtlCol="0">
            <a:spAutoFit/>
          </a:bodyPr>
          <a:lstStyle/>
          <a:p>
            <a:pPr>
              <a:lnSpc>
                <a:spcPct val="107000"/>
              </a:lnSpc>
              <a:spcAft>
                <a:spcPts val="800"/>
              </a:spcAft>
            </a:pPr>
            <a:r>
              <a:rPr lang="en-GB" sz="2000" dirty="0">
                <a:solidFill>
                  <a:schemeClr val="bg1"/>
                </a:solidFill>
                <a:latin typeface="Arial Rounded MT Bold" panose="020F0704030504030204" pitchFamily="34" charset="0"/>
              </a:rPr>
              <a:t>Character analysis of Miss Trunchbull from Matilda</a:t>
            </a:r>
          </a:p>
          <a:p>
            <a:pPr>
              <a:lnSpc>
                <a:spcPct val="107000"/>
              </a:lnSpc>
              <a:spcAft>
                <a:spcPts val="800"/>
              </a:spcAft>
            </a:pPr>
            <a:r>
              <a:rPr lang="en-GB" sz="2200" b="1" dirty="0">
                <a:solidFill>
                  <a:schemeClr val="bg1"/>
                </a:solidFill>
                <a:latin typeface="Bradley Hand ITC" panose="03070402050302030203" pitchFamily="66" charset="0"/>
              </a:rPr>
              <a:t>“I think that Miss Trunchbull is always </a:t>
            </a:r>
            <a:r>
              <a:rPr lang="en-GB" sz="2200" b="1" u="sng" dirty="0">
                <a:solidFill>
                  <a:schemeClr val="bg1"/>
                </a:solidFill>
                <a:latin typeface="Bradley Hand ITC" panose="03070402050302030203" pitchFamily="66" charset="0"/>
              </a:rPr>
              <a:t>angry</a:t>
            </a:r>
            <a:r>
              <a:rPr lang="en-GB" sz="2200" b="1" dirty="0">
                <a:solidFill>
                  <a:schemeClr val="bg1"/>
                </a:solidFill>
                <a:latin typeface="Bradley Hand ITC" panose="03070402050302030203" pitchFamily="66" charset="0"/>
              </a:rPr>
              <a:t> which we can tell because she is always shouting at children even though they don’t do anything wrong.  To show the audience this the actor makes the volume of her voice very loud and she gets very close to the other actor she is shouting at.”</a:t>
            </a:r>
          </a:p>
          <a:p>
            <a:pPr>
              <a:lnSpc>
                <a:spcPct val="107000"/>
              </a:lnSpc>
              <a:spcAft>
                <a:spcPts val="800"/>
              </a:spcAft>
            </a:pPr>
            <a:r>
              <a:rPr lang="en-GB" sz="2200" b="1" dirty="0">
                <a:solidFill>
                  <a:schemeClr val="bg1"/>
                </a:solidFill>
                <a:latin typeface="Bradley Hand ITC" panose="03070402050302030203" pitchFamily="66" charset="0"/>
              </a:rPr>
              <a:t>“Miss Trunchbull is also extremely </a:t>
            </a:r>
            <a:r>
              <a:rPr lang="en-GB" sz="2200" b="1" u="sng" dirty="0">
                <a:solidFill>
                  <a:schemeClr val="bg1"/>
                </a:solidFill>
                <a:latin typeface="Bradley Hand ITC" panose="03070402050302030203" pitchFamily="66" charset="0"/>
              </a:rPr>
              <a:t>aggressive</a:t>
            </a:r>
            <a:r>
              <a:rPr lang="en-GB" sz="2200" b="1" dirty="0">
                <a:solidFill>
                  <a:schemeClr val="bg1"/>
                </a:solidFill>
                <a:latin typeface="Bradley Hand ITC" panose="03070402050302030203" pitchFamily="66" charset="0"/>
              </a:rPr>
              <a:t>.  We see this in the inappropriate way that she punishes children if she doesn’t like something they have done.  When the actor playing her punishes the children she gives a little bit of a smile to show that her character is enjoying herself ”</a:t>
            </a:r>
          </a:p>
          <a:p>
            <a:pPr>
              <a:lnSpc>
                <a:spcPct val="107000"/>
              </a:lnSpc>
              <a:spcAft>
                <a:spcPts val="800"/>
              </a:spcAft>
            </a:pPr>
            <a:r>
              <a:rPr lang="en-GB" sz="2200" b="1" dirty="0">
                <a:solidFill>
                  <a:schemeClr val="bg1"/>
                </a:solidFill>
                <a:latin typeface="Bradley Hand ITC" panose="03070402050302030203" pitchFamily="66" charset="0"/>
              </a:rPr>
              <a:t>“We can see that Miss Trunchbull is </a:t>
            </a:r>
            <a:r>
              <a:rPr lang="en-GB" sz="2200" b="1" u="sng" dirty="0">
                <a:solidFill>
                  <a:schemeClr val="bg1"/>
                </a:solidFill>
                <a:latin typeface="Bradley Hand ITC" panose="03070402050302030203" pitchFamily="66" charset="0"/>
              </a:rPr>
              <a:t>mean</a:t>
            </a:r>
            <a:r>
              <a:rPr lang="en-GB" sz="2200" b="1" dirty="0">
                <a:solidFill>
                  <a:schemeClr val="bg1"/>
                </a:solidFill>
                <a:latin typeface="Bradley Hand ITC" panose="03070402050302030203" pitchFamily="66" charset="0"/>
              </a:rPr>
              <a:t> because of the way she makes the children feel really uncomfortable on purpose.  We see this when the actor playing her bends at the waist to come face to face with the actress playing Amanda.  This shows her using her body to be intimidating. ”</a:t>
            </a:r>
          </a:p>
          <a:p>
            <a:pPr>
              <a:lnSpc>
                <a:spcPct val="107000"/>
              </a:lnSpc>
              <a:spcAft>
                <a:spcPts val="800"/>
              </a:spcAft>
            </a:pPr>
            <a:endParaRPr lang="en-GB" sz="2000" b="1"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881711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739B15-4609-4C9D-85AA-6C7EFD0F21A9}"/>
              </a:ext>
            </a:extLst>
          </p:cNvPr>
          <p:cNvSpPr txBox="1"/>
          <p:nvPr/>
        </p:nvSpPr>
        <p:spPr>
          <a:xfrm>
            <a:off x="838198" y="537148"/>
            <a:ext cx="10515598" cy="461665"/>
          </a:xfrm>
          <a:prstGeom prst="rect">
            <a:avLst/>
          </a:prstGeom>
          <a:solidFill>
            <a:srgbClr val="FFFF99"/>
          </a:solidFill>
        </p:spPr>
        <p:txBody>
          <a:bodyPr wrap="square" rtlCol="0">
            <a:spAutoFit/>
          </a:bodyPr>
          <a:lstStyle/>
          <a:p>
            <a:pPr algn="ctr"/>
            <a:r>
              <a:rPr lang="en-GB" sz="2400" dirty="0">
                <a:latin typeface="Arial Rounded MT Bold" panose="020F0704030504030204" pitchFamily="34" charset="0"/>
              </a:rPr>
              <a:t>Need help???  Try some of these </a:t>
            </a:r>
            <a:r>
              <a:rPr lang="en-GB" sz="2400">
                <a:latin typeface="Arial Rounded MT Bold" panose="020F0704030504030204" pitchFamily="34" charset="0"/>
              </a:rPr>
              <a:t>sentence starters…</a:t>
            </a:r>
            <a:endParaRPr lang="en-GB" sz="2400" dirty="0">
              <a:latin typeface="Arial Rounded MT Bold" panose="020F0704030504030204" pitchFamily="34" charset="0"/>
            </a:endParaRPr>
          </a:p>
        </p:txBody>
      </p:sp>
      <p:sp>
        <p:nvSpPr>
          <p:cNvPr id="7" name="TextBox 6">
            <a:extLst>
              <a:ext uri="{FF2B5EF4-FFF2-40B4-BE49-F238E27FC236}">
                <a16:creationId xmlns:a16="http://schemas.microsoft.com/office/drawing/2014/main" id="{45A12EF6-7B7D-4F4A-B1A1-5A0B2050A43F}"/>
              </a:ext>
            </a:extLst>
          </p:cNvPr>
          <p:cNvSpPr txBox="1"/>
          <p:nvPr/>
        </p:nvSpPr>
        <p:spPr>
          <a:xfrm>
            <a:off x="838197" y="1513695"/>
            <a:ext cx="10515599" cy="1400422"/>
          </a:xfrm>
          <a:prstGeom prst="rect">
            <a:avLst/>
          </a:prstGeom>
          <a:solidFill>
            <a:srgbClr val="92D050"/>
          </a:solidFill>
        </p:spPr>
        <p:txBody>
          <a:bodyPr wrap="square" rtlCol="0" anchor="ctr">
            <a:noAutofit/>
          </a:bodyPr>
          <a:lstStyle/>
          <a:p>
            <a:pPr algn="ctr"/>
            <a:r>
              <a:rPr lang="en-GB" sz="2400" dirty="0">
                <a:latin typeface="Arial Rounded MT Bold" panose="020F0704030504030204" pitchFamily="34" charset="0"/>
              </a:rPr>
              <a:t>Description - I think ??? is…</a:t>
            </a:r>
          </a:p>
          <a:p>
            <a:pPr algn="ctr"/>
            <a:r>
              <a:rPr lang="en-GB" sz="2400" dirty="0">
                <a:latin typeface="Arial Rounded MT Bold" panose="020F0704030504030204" pitchFamily="34" charset="0"/>
              </a:rPr>
              <a:t>Explanation - They show us this when…</a:t>
            </a:r>
          </a:p>
          <a:p>
            <a:pPr algn="ctr"/>
            <a:r>
              <a:rPr lang="en-GB" sz="2400" dirty="0">
                <a:latin typeface="Arial Rounded MT Bold" panose="020F0704030504030204" pitchFamily="34" charset="0"/>
              </a:rPr>
              <a:t>Analysis - The actor uses his voice/face/body…</a:t>
            </a:r>
          </a:p>
        </p:txBody>
      </p:sp>
      <p:sp>
        <p:nvSpPr>
          <p:cNvPr id="8" name="TextBox 7">
            <a:extLst>
              <a:ext uri="{FF2B5EF4-FFF2-40B4-BE49-F238E27FC236}">
                <a16:creationId xmlns:a16="http://schemas.microsoft.com/office/drawing/2014/main" id="{72200F6F-0602-458D-9857-098B656CF2B3}"/>
              </a:ext>
            </a:extLst>
          </p:cNvPr>
          <p:cNvSpPr txBox="1"/>
          <p:nvPr/>
        </p:nvSpPr>
        <p:spPr>
          <a:xfrm>
            <a:off x="838196" y="3136900"/>
            <a:ext cx="10515599" cy="1130227"/>
          </a:xfrm>
          <a:prstGeom prst="rect">
            <a:avLst/>
          </a:prstGeom>
          <a:solidFill>
            <a:srgbClr val="00B0F0"/>
          </a:solidFill>
        </p:spPr>
        <p:txBody>
          <a:bodyPr wrap="square" rtlCol="0" anchor="ctr">
            <a:noAutofit/>
          </a:bodyPr>
          <a:lstStyle/>
          <a:p>
            <a:pPr algn="ctr"/>
            <a:r>
              <a:rPr lang="en-GB" sz="2400" dirty="0">
                <a:latin typeface="Arial Rounded MT Bold" panose="020F0704030504030204" pitchFamily="34" charset="0"/>
              </a:rPr>
              <a:t>Description - ??? is a ??? character</a:t>
            </a:r>
          </a:p>
          <a:p>
            <a:pPr algn="ctr"/>
            <a:r>
              <a:rPr lang="en-GB" sz="2400" dirty="0">
                <a:latin typeface="Arial Rounded MT Bold" panose="020F0704030504030204" pitchFamily="34" charset="0"/>
              </a:rPr>
              <a:t>Explanation - We see this when…</a:t>
            </a:r>
          </a:p>
          <a:p>
            <a:pPr algn="ctr"/>
            <a:r>
              <a:rPr lang="en-GB" sz="2400" dirty="0">
                <a:latin typeface="Arial Rounded MT Bold" panose="020F0704030504030204" pitchFamily="34" charset="0"/>
              </a:rPr>
              <a:t>Analysis - The actor shows us this when they…</a:t>
            </a:r>
          </a:p>
        </p:txBody>
      </p:sp>
      <p:sp>
        <p:nvSpPr>
          <p:cNvPr id="9" name="TextBox 8">
            <a:extLst>
              <a:ext uri="{FF2B5EF4-FFF2-40B4-BE49-F238E27FC236}">
                <a16:creationId xmlns:a16="http://schemas.microsoft.com/office/drawing/2014/main" id="{B3A6A22D-D0C6-4AB5-AFD1-11A92E58C5BE}"/>
              </a:ext>
            </a:extLst>
          </p:cNvPr>
          <p:cNvSpPr txBox="1"/>
          <p:nvPr/>
        </p:nvSpPr>
        <p:spPr>
          <a:xfrm>
            <a:off x="838196" y="4604853"/>
            <a:ext cx="10515599" cy="1478904"/>
          </a:xfrm>
          <a:prstGeom prst="rect">
            <a:avLst/>
          </a:prstGeom>
          <a:solidFill>
            <a:srgbClr val="7030A0"/>
          </a:solidFill>
        </p:spPr>
        <p:txBody>
          <a:bodyPr wrap="square" tIns="180000" bIns="180000" rtlCol="0" anchor="ctr">
            <a:noAutofit/>
          </a:bodyPr>
          <a:lstStyle/>
          <a:p>
            <a:pPr algn="ctr"/>
            <a:r>
              <a:rPr lang="en-GB" sz="2400" dirty="0">
                <a:solidFill>
                  <a:schemeClr val="bg1"/>
                </a:solidFill>
                <a:latin typeface="Arial Rounded MT Bold" panose="020F0704030504030204" pitchFamily="34" charset="0"/>
              </a:rPr>
              <a:t>Description – We can see that ??? is???</a:t>
            </a:r>
          </a:p>
          <a:p>
            <a:pPr algn="ctr"/>
            <a:r>
              <a:rPr lang="en-GB" sz="2400" dirty="0">
                <a:solidFill>
                  <a:schemeClr val="bg1"/>
                </a:solidFill>
                <a:latin typeface="Arial Rounded MT Bold" panose="020F0704030504030204" pitchFamily="34" charset="0"/>
              </a:rPr>
              <a:t>Explanation – This is evident when…</a:t>
            </a:r>
          </a:p>
          <a:p>
            <a:pPr algn="ctr"/>
            <a:r>
              <a:rPr lang="en-GB" sz="2400" dirty="0">
                <a:solidFill>
                  <a:schemeClr val="bg1"/>
                </a:solidFill>
                <a:latin typeface="Arial Rounded MT Bold" panose="020F0704030504030204" pitchFamily="34" charset="0"/>
              </a:rPr>
              <a:t>Analysis – To show the audience this the actor…</a:t>
            </a:r>
          </a:p>
        </p:txBody>
      </p:sp>
    </p:spTree>
    <p:extLst>
      <p:ext uri="{BB962C8B-B14F-4D97-AF65-F5344CB8AC3E}">
        <p14:creationId xmlns:p14="http://schemas.microsoft.com/office/powerpoint/2010/main" val="116822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739B15-4609-4C9D-85AA-6C7EFD0F21A9}"/>
              </a:ext>
            </a:extLst>
          </p:cNvPr>
          <p:cNvSpPr txBox="1"/>
          <p:nvPr/>
        </p:nvSpPr>
        <p:spPr>
          <a:xfrm>
            <a:off x="838198" y="537148"/>
            <a:ext cx="10515598" cy="830997"/>
          </a:xfrm>
          <a:prstGeom prst="rect">
            <a:avLst/>
          </a:prstGeom>
          <a:solidFill>
            <a:srgbClr val="FFFF99"/>
          </a:solidFill>
        </p:spPr>
        <p:txBody>
          <a:bodyPr wrap="square" rtlCol="0">
            <a:spAutoFit/>
          </a:bodyPr>
          <a:lstStyle/>
          <a:p>
            <a:pPr algn="ctr"/>
            <a:r>
              <a:rPr lang="en-GB" sz="2400" dirty="0">
                <a:latin typeface="Arial Rounded MT Bold" panose="020F0704030504030204" pitchFamily="34" charset="0"/>
              </a:rPr>
              <a:t>Read all three sections of your character analysis aloud one after the other and ask yourself…</a:t>
            </a:r>
          </a:p>
        </p:txBody>
      </p:sp>
      <p:sp>
        <p:nvSpPr>
          <p:cNvPr id="7" name="TextBox 6">
            <a:extLst>
              <a:ext uri="{FF2B5EF4-FFF2-40B4-BE49-F238E27FC236}">
                <a16:creationId xmlns:a16="http://schemas.microsoft.com/office/drawing/2014/main" id="{45A12EF6-7B7D-4F4A-B1A1-5A0B2050A43F}"/>
              </a:ext>
            </a:extLst>
          </p:cNvPr>
          <p:cNvSpPr txBox="1"/>
          <p:nvPr/>
        </p:nvSpPr>
        <p:spPr>
          <a:xfrm>
            <a:off x="838197" y="1698978"/>
            <a:ext cx="10515599" cy="1400422"/>
          </a:xfrm>
          <a:prstGeom prst="rect">
            <a:avLst/>
          </a:prstGeom>
          <a:solidFill>
            <a:srgbClr val="92D050"/>
          </a:solidFill>
        </p:spPr>
        <p:txBody>
          <a:bodyPr wrap="square" rtlCol="0" anchor="ctr">
            <a:noAutofit/>
          </a:bodyPr>
          <a:lstStyle/>
          <a:p>
            <a:pPr algn="ctr"/>
            <a:r>
              <a:rPr lang="en-GB" sz="2400" dirty="0">
                <a:latin typeface="Arial Rounded MT Bold" panose="020F0704030504030204" pitchFamily="34" charset="0"/>
              </a:rPr>
              <a:t>Does it make sense?</a:t>
            </a:r>
          </a:p>
          <a:p>
            <a:pPr algn="ctr"/>
            <a:r>
              <a:rPr lang="en-GB" sz="2400" dirty="0">
                <a:latin typeface="Arial Rounded MT Bold" panose="020F0704030504030204" pitchFamily="34" charset="0"/>
              </a:rPr>
              <a:t>(If someone were to read it, would they gain a good understanding of the character you have analysed?)</a:t>
            </a:r>
          </a:p>
        </p:txBody>
      </p:sp>
      <p:sp>
        <p:nvSpPr>
          <p:cNvPr id="8" name="TextBox 7">
            <a:extLst>
              <a:ext uri="{FF2B5EF4-FFF2-40B4-BE49-F238E27FC236}">
                <a16:creationId xmlns:a16="http://schemas.microsoft.com/office/drawing/2014/main" id="{72200F6F-0602-458D-9857-098B656CF2B3}"/>
              </a:ext>
            </a:extLst>
          </p:cNvPr>
          <p:cNvSpPr txBox="1"/>
          <p:nvPr/>
        </p:nvSpPr>
        <p:spPr>
          <a:xfrm>
            <a:off x="838197" y="3429000"/>
            <a:ext cx="10515599" cy="1130227"/>
          </a:xfrm>
          <a:prstGeom prst="rect">
            <a:avLst/>
          </a:prstGeom>
          <a:solidFill>
            <a:srgbClr val="00B0F0"/>
          </a:solidFill>
        </p:spPr>
        <p:txBody>
          <a:bodyPr wrap="square" rtlCol="0" anchor="ctr">
            <a:noAutofit/>
          </a:bodyPr>
          <a:lstStyle/>
          <a:p>
            <a:pPr algn="ctr"/>
            <a:r>
              <a:rPr lang="en-GB" sz="2400" dirty="0">
                <a:latin typeface="Arial Rounded MT Bold" panose="020F0704030504030204" pitchFamily="34" charset="0"/>
              </a:rPr>
              <a:t>Does it read well?</a:t>
            </a:r>
          </a:p>
          <a:p>
            <a:pPr algn="ctr"/>
            <a:r>
              <a:rPr lang="en-GB" sz="2400" dirty="0">
                <a:latin typeface="Arial Rounded MT Bold" panose="020F0704030504030204" pitchFamily="34" charset="0"/>
              </a:rPr>
              <a:t>(Does it flow and show a good grasp of written English)</a:t>
            </a:r>
          </a:p>
        </p:txBody>
      </p:sp>
      <p:sp>
        <p:nvSpPr>
          <p:cNvPr id="9" name="TextBox 8">
            <a:extLst>
              <a:ext uri="{FF2B5EF4-FFF2-40B4-BE49-F238E27FC236}">
                <a16:creationId xmlns:a16="http://schemas.microsoft.com/office/drawing/2014/main" id="{B3A6A22D-D0C6-4AB5-AFD1-11A92E58C5BE}"/>
              </a:ext>
            </a:extLst>
          </p:cNvPr>
          <p:cNvSpPr txBox="1"/>
          <p:nvPr/>
        </p:nvSpPr>
        <p:spPr>
          <a:xfrm>
            <a:off x="838197" y="4990815"/>
            <a:ext cx="10515599" cy="981360"/>
          </a:xfrm>
          <a:prstGeom prst="rect">
            <a:avLst/>
          </a:prstGeom>
          <a:solidFill>
            <a:srgbClr val="7030A0"/>
          </a:solidFill>
        </p:spPr>
        <p:txBody>
          <a:bodyPr wrap="square" tIns="180000" bIns="180000" rtlCol="0" anchor="ctr">
            <a:noAutofit/>
          </a:bodyPr>
          <a:lstStyle/>
          <a:p>
            <a:pPr algn="ctr"/>
            <a:r>
              <a:rPr lang="en-GB" sz="2400" dirty="0">
                <a:solidFill>
                  <a:schemeClr val="bg1"/>
                </a:solidFill>
                <a:latin typeface="Arial Rounded MT Bold" panose="020F0704030504030204" pitchFamily="34" charset="0"/>
              </a:rPr>
              <a:t>Is there anything I could add to improve it?</a:t>
            </a:r>
          </a:p>
          <a:p>
            <a:pPr algn="ctr"/>
            <a:r>
              <a:rPr lang="en-GB" sz="2400" dirty="0">
                <a:solidFill>
                  <a:schemeClr val="bg1"/>
                </a:solidFill>
                <a:latin typeface="Arial Rounded MT Bold" panose="020F0704030504030204" pitchFamily="34" charset="0"/>
              </a:rPr>
              <a:t>(Make the improvements where necessary)</a:t>
            </a:r>
          </a:p>
        </p:txBody>
      </p:sp>
    </p:spTree>
    <p:extLst>
      <p:ext uri="{BB962C8B-B14F-4D97-AF65-F5344CB8AC3E}">
        <p14:creationId xmlns:p14="http://schemas.microsoft.com/office/powerpoint/2010/main" val="2598812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D8FA140-81FC-4E83-8A8F-83FA77A77E13}"/>
              </a:ext>
            </a:extLst>
          </p:cNvPr>
          <p:cNvSpPr txBox="1"/>
          <p:nvPr/>
        </p:nvSpPr>
        <p:spPr>
          <a:xfrm>
            <a:off x="2313214" y="2274838"/>
            <a:ext cx="7565571" cy="2308324"/>
          </a:xfrm>
          <a:prstGeom prst="rect">
            <a:avLst/>
          </a:prstGeom>
          <a:noFill/>
        </p:spPr>
        <p:txBody>
          <a:bodyPr wrap="square">
            <a:spAutoFit/>
          </a:bodyPr>
          <a:lstStyle/>
          <a:p>
            <a:r>
              <a:rPr lang="en-GB" sz="2400" dirty="0">
                <a:solidFill>
                  <a:srgbClr val="0000FF"/>
                </a:solidFill>
                <a:effectLst/>
                <a:hlinkClick r:id="rId2"/>
              </a:rPr>
              <a:t>https://www.bing.com/videos/search?q=treasure+island+national+theatre+video&amp;&amp;view=detail&amp;mid=F216236B3E732F3720FCF216236B3E732F3720FC&amp;&amp;FORM=VRDGAR&amp;ru=%2Fvideos%2Fsearch%3Fq%3Dtreasure%2Bisland%2Bnational%2Btheatre%2Bvideo%26docid%3D607990184549026889%26mid%3DF21623683E732F3720F</a:t>
            </a:r>
            <a:endParaRPr lang="en-GB" sz="2400" dirty="0"/>
          </a:p>
        </p:txBody>
      </p:sp>
      <p:sp>
        <p:nvSpPr>
          <p:cNvPr id="2" name="TextBox 1">
            <a:extLst>
              <a:ext uri="{FF2B5EF4-FFF2-40B4-BE49-F238E27FC236}">
                <a16:creationId xmlns:a16="http://schemas.microsoft.com/office/drawing/2014/main" id="{29E267D6-69A4-4121-9F24-7C6F902C7B00}"/>
              </a:ext>
            </a:extLst>
          </p:cNvPr>
          <p:cNvSpPr txBox="1"/>
          <p:nvPr/>
        </p:nvSpPr>
        <p:spPr>
          <a:xfrm>
            <a:off x="1704974" y="6052458"/>
            <a:ext cx="10106025" cy="369332"/>
          </a:xfrm>
          <a:prstGeom prst="rect">
            <a:avLst/>
          </a:prstGeom>
          <a:solidFill>
            <a:schemeClr val="bg1"/>
          </a:solidFill>
        </p:spPr>
        <p:txBody>
          <a:bodyPr wrap="square" rtlCol="0">
            <a:spAutoFit/>
          </a:bodyPr>
          <a:lstStyle/>
          <a:p>
            <a:r>
              <a:rPr lang="en-GB" dirty="0"/>
              <a:t>To watch the play you need to highlight and copy this link and paste it into the address bar on the internet </a:t>
            </a:r>
          </a:p>
        </p:txBody>
      </p:sp>
    </p:spTree>
    <p:extLst>
      <p:ext uri="{BB962C8B-B14F-4D97-AF65-F5344CB8AC3E}">
        <p14:creationId xmlns:p14="http://schemas.microsoft.com/office/powerpoint/2010/main" val="2868573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7" name="Shape 157"/>
          <p:cNvSpPr/>
          <p:nvPr/>
        </p:nvSpPr>
        <p:spPr>
          <a:xfrm>
            <a:off x="427633" y="2482725"/>
            <a:ext cx="11360800" cy="1188144"/>
          </a:xfrm>
          <a:prstGeom prst="rect">
            <a:avLst/>
          </a:prstGeom>
          <a:solidFill>
            <a:srgbClr val="FF00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r>
              <a:rPr lang="en-GB" sz="2800" dirty="0">
                <a:latin typeface="Arial Rounded MT Bold" panose="020F0704030504030204" pitchFamily="34" charset="0"/>
              </a:rPr>
              <a:t>To be able to </a:t>
            </a:r>
            <a:r>
              <a:rPr lang="en-GB" sz="2800" b="1" i="1" u="sng" dirty="0">
                <a:latin typeface="Arial Rounded MT Bold" panose="020F0704030504030204" pitchFamily="34" charset="0"/>
              </a:rPr>
              <a:t>identify</a:t>
            </a:r>
            <a:r>
              <a:rPr lang="en-GB" sz="2800" dirty="0">
                <a:latin typeface="Arial Rounded MT Bold" panose="020F0704030504030204" pitchFamily="34" charset="0"/>
              </a:rPr>
              <a:t> the roles required in order to stage a performance</a:t>
            </a:r>
          </a:p>
        </p:txBody>
      </p:sp>
      <p:sp>
        <p:nvSpPr>
          <p:cNvPr id="158" name="Shape 158"/>
          <p:cNvSpPr/>
          <p:nvPr/>
        </p:nvSpPr>
        <p:spPr>
          <a:xfrm>
            <a:off x="427633" y="3812432"/>
            <a:ext cx="11360800" cy="1188143"/>
          </a:xfrm>
          <a:prstGeom prst="rect">
            <a:avLst/>
          </a:prstGeom>
          <a:solidFill>
            <a:srgbClr val="FF66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r>
              <a:rPr lang="en-GB" sz="2800" dirty="0">
                <a:latin typeface="Arial Rounded MT Bold" panose="020F0704030504030204" pitchFamily="34" charset="0"/>
              </a:rPr>
              <a:t>To be able to </a:t>
            </a:r>
            <a:r>
              <a:rPr lang="en-GB" sz="2800" b="1" i="1" u="sng" dirty="0">
                <a:latin typeface="Arial Rounded MT Bold" panose="020F0704030504030204" pitchFamily="34" charset="0"/>
              </a:rPr>
              <a:t>describe</a:t>
            </a:r>
            <a:r>
              <a:rPr lang="en-GB" sz="2800" dirty="0">
                <a:latin typeface="Arial Rounded MT Bold" panose="020F0704030504030204" pitchFamily="34" charset="0"/>
              </a:rPr>
              <a:t> the events in act one of Treasure Island and the characters we have met so far</a:t>
            </a:r>
          </a:p>
        </p:txBody>
      </p:sp>
      <p:sp>
        <p:nvSpPr>
          <p:cNvPr id="159" name="Shape 159"/>
          <p:cNvSpPr/>
          <p:nvPr/>
        </p:nvSpPr>
        <p:spPr>
          <a:xfrm>
            <a:off x="427633" y="5142138"/>
            <a:ext cx="11360800" cy="1373495"/>
          </a:xfrm>
          <a:prstGeom prst="rect">
            <a:avLst/>
          </a:prstGeom>
          <a:solidFill>
            <a:srgbClr val="FFFF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pPr lvl="0">
              <a:lnSpc>
                <a:spcPct val="115000"/>
              </a:lnSpc>
            </a:pPr>
            <a:r>
              <a:rPr lang="en-GB" sz="2800" dirty="0">
                <a:latin typeface="Arial Rounded MT Bold" panose="020F0704030504030204" pitchFamily="34" charset="0"/>
              </a:rPr>
              <a:t>To be able to </a:t>
            </a:r>
            <a:r>
              <a:rPr lang="en-GB" sz="2800" b="1" i="1" u="sng" dirty="0">
                <a:latin typeface="Arial Rounded MT Bold" panose="020F0704030504030204" pitchFamily="34" charset="0"/>
              </a:rPr>
              <a:t>describe</a:t>
            </a:r>
            <a:r>
              <a:rPr lang="en-GB" sz="2800" dirty="0">
                <a:latin typeface="Arial Rounded MT Bold" panose="020F0704030504030204" pitchFamily="34" charset="0"/>
              </a:rPr>
              <a:t> and </a:t>
            </a:r>
            <a:r>
              <a:rPr lang="en-GB" sz="2800" b="1" i="1" u="sng" dirty="0">
                <a:latin typeface="Arial Rounded MT Bold" panose="020F0704030504030204" pitchFamily="34" charset="0"/>
              </a:rPr>
              <a:t>explain</a:t>
            </a:r>
            <a:r>
              <a:rPr lang="en-GB" sz="2800" dirty="0">
                <a:latin typeface="Arial Rounded MT Bold" panose="020F0704030504030204" pitchFamily="34" charset="0"/>
              </a:rPr>
              <a:t> your understanding of a character and </a:t>
            </a:r>
            <a:r>
              <a:rPr lang="en-GB" sz="2800" b="1" i="1" u="sng" dirty="0">
                <a:latin typeface="Arial Rounded MT Bold" panose="020F0704030504030204" pitchFamily="34" charset="0"/>
              </a:rPr>
              <a:t>analyse</a:t>
            </a:r>
            <a:r>
              <a:rPr lang="en-GB" sz="2800" dirty="0">
                <a:latin typeface="Arial Rounded MT Bold" panose="020F0704030504030204" pitchFamily="34" charset="0"/>
              </a:rPr>
              <a:t> the effectiveness of the actor's portrayal of a character </a:t>
            </a:r>
            <a:r>
              <a:rPr lang="en-GB" sz="1800" dirty="0">
                <a:effectLst/>
                <a:latin typeface="Arial Rounded MT Bold" panose="020F0704030504030204" pitchFamily="34" charset="0"/>
                <a:ea typeface="Times New Roman" panose="02020603050405020304" pitchFamily="18" charset="0"/>
                <a:cs typeface="Rockwell" panose="02060603020205020403" pitchFamily="18" charset="0"/>
              </a:rPr>
              <a:t>(year 8 and 9 - making reference to the use of vocal and physical skills)</a:t>
            </a:r>
            <a:endParaRPr sz="2800" u="sng" dirty="0">
              <a:latin typeface="Arial Rounded MT Bold" panose="020F0704030504030204" pitchFamily="34" charset="0"/>
              <a:ea typeface="Comic Sans MS"/>
              <a:cs typeface="Comic Sans MS"/>
              <a:sym typeface="Comic Sans MS"/>
            </a:endParaRPr>
          </a:p>
        </p:txBody>
      </p:sp>
      <p:sp>
        <p:nvSpPr>
          <p:cNvPr id="2" name="TextBox 1">
            <a:extLst>
              <a:ext uri="{FF2B5EF4-FFF2-40B4-BE49-F238E27FC236}">
                <a16:creationId xmlns:a16="http://schemas.microsoft.com/office/drawing/2014/main" id="{8B269551-C001-44DD-82B5-56C1B00CF12A}"/>
              </a:ext>
            </a:extLst>
          </p:cNvPr>
          <p:cNvSpPr txBox="1"/>
          <p:nvPr/>
        </p:nvSpPr>
        <p:spPr>
          <a:xfrm>
            <a:off x="427633" y="341834"/>
            <a:ext cx="11360800" cy="1405256"/>
          </a:xfrm>
          <a:prstGeom prst="rect">
            <a:avLst/>
          </a:prstGeom>
          <a:solidFill>
            <a:schemeClr val="bg1"/>
          </a:solidFill>
        </p:spPr>
        <p:txBody>
          <a:bodyPr wrap="square" rtlCol="0">
            <a:spAutoFit/>
          </a:bodyPr>
          <a:lstStyle/>
          <a:p>
            <a:pPr algn="ctr"/>
            <a:r>
              <a:rPr lang="en-US" sz="3600" b="1" dirty="0">
                <a:latin typeface="Arial Rounded MT Bold" panose="020F0704030504030204" pitchFamily="34" charset="0"/>
                <a:ea typeface="Comic Sans MS"/>
                <a:cs typeface="Comic Sans MS"/>
                <a:sym typeface="Comic Sans MS"/>
              </a:rPr>
              <a:t>Learning Intent</a:t>
            </a:r>
          </a:p>
          <a:p>
            <a:pPr>
              <a:lnSpc>
                <a:spcPct val="107000"/>
              </a:lnSpc>
              <a:spcAft>
                <a:spcPts val="800"/>
              </a:spcAft>
            </a:pPr>
            <a:r>
              <a:rPr lang="en-GB" sz="2400" dirty="0">
                <a:effectLst/>
                <a:latin typeface="Arial Rounded MT Bold" panose="020F0704030504030204" pitchFamily="34" charset="0"/>
                <a:ea typeface="Times New Roman" panose="02020603050405020304" pitchFamily="18" charset="0"/>
                <a:cs typeface="Rockwell" panose="02060603020205020403" pitchFamily="18" charset="0"/>
              </a:rPr>
              <a:t>To consolidate all learning relating to Treasure Island and the process of staging a production</a:t>
            </a:r>
          </a:p>
        </p:txBody>
      </p:sp>
      <p:sp>
        <p:nvSpPr>
          <p:cNvPr id="3" name="TextBox 2">
            <a:extLst>
              <a:ext uri="{FF2B5EF4-FFF2-40B4-BE49-F238E27FC236}">
                <a16:creationId xmlns:a16="http://schemas.microsoft.com/office/drawing/2014/main" id="{C232C54C-B523-4DEE-8A93-5D2E48D38EAB}"/>
              </a:ext>
            </a:extLst>
          </p:cNvPr>
          <p:cNvSpPr txBox="1"/>
          <p:nvPr/>
        </p:nvSpPr>
        <p:spPr>
          <a:xfrm>
            <a:off x="427633" y="1959505"/>
            <a:ext cx="4585238" cy="523220"/>
          </a:xfrm>
          <a:prstGeom prst="rect">
            <a:avLst/>
          </a:prstGeom>
          <a:noFill/>
        </p:spPr>
        <p:txBody>
          <a:bodyPr wrap="square" rtlCol="0">
            <a:spAutoFit/>
          </a:bodyPr>
          <a:lstStyle/>
          <a:p>
            <a:r>
              <a:rPr lang="en-GB" sz="2800" dirty="0">
                <a:solidFill>
                  <a:schemeClr val="bg1"/>
                </a:solidFill>
                <a:latin typeface="Arial Rounded MT Bold" panose="020F0704030504030204" pitchFamily="34" charset="0"/>
              </a:rPr>
              <a:t>Success Criteria</a:t>
            </a:r>
          </a:p>
        </p:txBody>
      </p:sp>
    </p:spTree>
    <p:extLst>
      <p:ext uri="{BB962C8B-B14F-4D97-AF65-F5344CB8AC3E}">
        <p14:creationId xmlns:p14="http://schemas.microsoft.com/office/powerpoint/2010/main" val="209732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739B15-4609-4C9D-85AA-6C7EFD0F21A9}"/>
              </a:ext>
            </a:extLst>
          </p:cNvPr>
          <p:cNvSpPr txBox="1"/>
          <p:nvPr/>
        </p:nvSpPr>
        <p:spPr>
          <a:xfrm>
            <a:off x="426042" y="352425"/>
            <a:ext cx="11388855" cy="1200329"/>
          </a:xfrm>
          <a:prstGeom prst="rect">
            <a:avLst/>
          </a:prstGeom>
          <a:solidFill>
            <a:schemeClr val="bg1"/>
          </a:solidFill>
        </p:spPr>
        <p:txBody>
          <a:bodyPr wrap="square" rtlCol="0">
            <a:spAutoFit/>
          </a:bodyPr>
          <a:lstStyle/>
          <a:p>
            <a:pPr algn="ctr"/>
            <a:r>
              <a:rPr lang="en-GB" sz="2400" dirty="0">
                <a:latin typeface="Arial Rounded MT Bold" panose="020F0704030504030204" pitchFamily="34" charset="0"/>
              </a:rPr>
              <a:t>Do now!!!  Who are these words describing?  On your whiteboard create 2 columns, 1 with the heading Long John Silver and the other Jim Hawkins.  Under each name write the letters that represent their personality.  </a:t>
            </a:r>
          </a:p>
        </p:txBody>
      </p:sp>
      <p:sp>
        <p:nvSpPr>
          <p:cNvPr id="4" name="TextBox 3">
            <a:extLst>
              <a:ext uri="{FF2B5EF4-FFF2-40B4-BE49-F238E27FC236}">
                <a16:creationId xmlns:a16="http://schemas.microsoft.com/office/drawing/2014/main" id="{767F2A23-782A-484B-BBBC-055401C752EE}"/>
              </a:ext>
            </a:extLst>
          </p:cNvPr>
          <p:cNvSpPr txBox="1"/>
          <p:nvPr/>
        </p:nvSpPr>
        <p:spPr>
          <a:xfrm>
            <a:off x="1544488" y="5120437"/>
            <a:ext cx="1861461" cy="728183"/>
          </a:xfrm>
          <a:prstGeom prst="rect">
            <a:avLst/>
          </a:prstGeom>
          <a:solidFill>
            <a:srgbClr val="0070C0"/>
          </a:solidFill>
        </p:spPr>
        <p:txBody>
          <a:bodyPr wrap="square" rtlCol="0" anchor="ctr">
            <a:noAutofit/>
          </a:bodyPr>
          <a:lstStyle/>
          <a:p>
            <a:pPr algn="ctr"/>
            <a:r>
              <a:rPr lang="en-GB" sz="2000" dirty="0">
                <a:latin typeface="Arial Rounded MT Bold" panose="020F0704030504030204" pitchFamily="34" charset="0"/>
              </a:rPr>
              <a:t>B - Charming</a:t>
            </a:r>
          </a:p>
        </p:txBody>
      </p:sp>
      <p:sp>
        <p:nvSpPr>
          <p:cNvPr id="5" name="TextBox 4">
            <a:extLst>
              <a:ext uri="{FF2B5EF4-FFF2-40B4-BE49-F238E27FC236}">
                <a16:creationId xmlns:a16="http://schemas.microsoft.com/office/drawing/2014/main" id="{671C9661-4D10-4FE8-8869-A1A116F797F2}"/>
              </a:ext>
            </a:extLst>
          </p:cNvPr>
          <p:cNvSpPr txBox="1"/>
          <p:nvPr/>
        </p:nvSpPr>
        <p:spPr>
          <a:xfrm>
            <a:off x="5165268" y="5951231"/>
            <a:ext cx="1861457" cy="728183"/>
          </a:xfrm>
          <a:prstGeom prst="rect">
            <a:avLst/>
          </a:prstGeom>
          <a:solidFill>
            <a:srgbClr val="00B050"/>
          </a:solidFill>
        </p:spPr>
        <p:txBody>
          <a:bodyPr wrap="square" rtlCol="0" anchor="ctr">
            <a:noAutofit/>
          </a:bodyPr>
          <a:lstStyle/>
          <a:p>
            <a:pPr algn="ctr"/>
            <a:r>
              <a:rPr lang="en-GB" sz="2000" dirty="0">
                <a:latin typeface="Arial Rounded MT Bold" panose="020F0704030504030204" pitchFamily="34" charset="0"/>
              </a:rPr>
              <a:t>H - Greedy</a:t>
            </a:r>
          </a:p>
        </p:txBody>
      </p:sp>
      <p:sp>
        <p:nvSpPr>
          <p:cNvPr id="9" name="TextBox 8">
            <a:extLst>
              <a:ext uri="{FF2B5EF4-FFF2-40B4-BE49-F238E27FC236}">
                <a16:creationId xmlns:a16="http://schemas.microsoft.com/office/drawing/2014/main" id="{B3A6A22D-D0C6-4AB5-AFD1-11A92E58C5BE}"/>
              </a:ext>
            </a:extLst>
          </p:cNvPr>
          <p:cNvSpPr txBox="1"/>
          <p:nvPr/>
        </p:nvSpPr>
        <p:spPr>
          <a:xfrm>
            <a:off x="2801096" y="5951230"/>
            <a:ext cx="1861461" cy="728183"/>
          </a:xfrm>
          <a:prstGeom prst="rect">
            <a:avLst/>
          </a:prstGeom>
          <a:solidFill>
            <a:srgbClr val="002060"/>
          </a:solidFill>
        </p:spPr>
        <p:txBody>
          <a:bodyPr wrap="square" rtlCol="0" anchor="ctr">
            <a:noAutofit/>
          </a:bodyPr>
          <a:lstStyle/>
          <a:p>
            <a:pPr algn="ctr"/>
            <a:r>
              <a:rPr lang="en-GB" sz="2000" dirty="0">
                <a:solidFill>
                  <a:schemeClr val="bg1"/>
                </a:solidFill>
                <a:latin typeface="Arial Rounded MT Bold" panose="020F0704030504030204" pitchFamily="34" charset="0"/>
              </a:rPr>
              <a:t>G - Kind</a:t>
            </a:r>
          </a:p>
        </p:txBody>
      </p:sp>
      <p:sp>
        <p:nvSpPr>
          <p:cNvPr id="10" name="TextBox 9">
            <a:extLst>
              <a:ext uri="{FF2B5EF4-FFF2-40B4-BE49-F238E27FC236}">
                <a16:creationId xmlns:a16="http://schemas.microsoft.com/office/drawing/2014/main" id="{BF59E04B-66B5-48B3-AB8C-62872AA74CDF}"/>
              </a:ext>
            </a:extLst>
          </p:cNvPr>
          <p:cNvSpPr txBox="1"/>
          <p:nvPr/>
        </p:nvSpPr>
        <p:spPr>
          <a:xfrm>
            <a:off x="9953440" y="5965368"/>
            <a:ext cx="1861457" cy="728183"/>
          </a:xfrm>
          <a:prstGeom prst="rect">
            <a:avLst/>
          </a:prstGeom>
          <a:solidFill>
            <a:srgbClr val="00B0F0"/>
          </a:solidFill>
        </p:spPr>
        <p:txBody>
          <a:bodyPr wrap="square" rtlCol="0" anchor="ctr">
            <a:noAutofit/>
          </a:bodyPr>
          <a:lstStyle/>
          <a:p>
            <a:pPr algn="ctr"/>
            <a:r>
              <a:rPr lang="en-GB" sz="2000" dirty="0">
                <a:latin typeface="Arial Rounded MT Bold" panose="020F0704030504030204" pitchFamily="34" charset="0"/>
              </a:rPr>
              <a:t>J - Curious</a:t>
            </a:r>
          </a:p>
        </p:txBody>
      </p:sp>
      <p:sp>
        <p:nvSpPr>
          <p:cNvPr id="13" name="TextBox 12">
            <a:extLst>
              <a:ext uri="{FF2B5EF4-FFF2-40B4-BE49-F238E27FC236}">
                <a16:creationId xmlns:a16="http://schemas.microsoft.com/office/drawing/2014/main" id="{0BC9C2A7-F462-4E6C-80E0-81A2201830E4}"/>
              </a:ext>
            </a:extLst>
          </p:cNvPr>
          <p:cNvSpPr txBox="1"/>
          <p:nvPr/>
        </p:nvSpPr>
        <p:spPr>
          <a:xfrm>
            <a:off x="3803211" y="2869627"/>
            <a:ext cx="2416631" cy="695791"/>
          </a:xfrm>
          <a:prstGeom prst="rect">
            <a:avLst/>
          </a:prstGeom>
          <a:solidFill>
            <a:srgbClr val="FFFF00"/>
          </a:solidFill>
        </p:spPr>
        <p:txBody>
          <a:bodyPr wrap="square" tIns="36000" rtlCol="0" anchor="ctr">
            <a:noAutofit/>
          </a:bodyPr>
          <a:lstStyle/>
          <a:p>
            <a:pPr algn="ctr"/>
            <a:r>
              <a:rPr lang="en-GB" sz="2000" dirty="0">
                <a:latin typeface="Arial Rounded MT Bold" panose="020F0704030504030204" pitchFamily="34" charset="0"/>
              </a:rPr>
              <a:t>Long John Silver</a:t>
            </a:r>
          </a:p>
        </p:txBody>
      </p:sp>
      <p:pic>
        <p:nvPicPr>
          <p:cNvPr id="2" name="Picture 1" descr="A person standing next to a bird&#10;&#10;Description automatically generated">
            <a:extLst>
              <a:ext uri="{FF2B5EF4-FFF2-40B4-BE49-F238E27FC236}">
                <a16:creationId xmlns:a16="http://schemas.microsoft.com/office/drawing/2014/main" id="{EAF8FBF5-46AB-4590-BE5C-CEF70536F6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042" y="1727092"/>
            <a:ext cx="3311717" cy="3110842"/>
          </a:xfrm>
          <a:prstGeom prst="rect">
            <a:avLst/>
          </a:prstGeom>
        </p:spPr>
      </p:pic>
      <p:sp>
        <p:nvSpPr>
          <p:cNvPr id="15" name="TextBox 14">
            <a:extLst>
              <a:ext uri="{FF2B5EF4-FFF2-40B4-BE49-F238E27FC236}">
                <a16:creationId xmlns:a16="http://schemas.microsoft.com/office/drawing/2014/main" id="{93D56F9B-3CE9-4E3F-BA3B-51F5D8691529}"/>
              </a:ext>
            </a:extLst>
          </p:cNvPr>
          <p:cNvSpPr txBox="1"/>
          <p:nvPr/>
        </p:nvSpPr>
        <p:spPr>
          <a:xfrm>
            <a:off x="6260646" y="2111333"/>
            <a:ext cx="1861457" cy="695791"/>
          </a:xfrm>
          <a:prstGeom prst="rect">
            <a:avLst/>
          </a:prstGeom>
          <a:solidFill>
            <a:srgbClr val="FF6600"/>
          </a:solidFill>
        </p:spPr>
        <p:txBody>
          <a:bodyPr wrap="square" rtlCol="0" anchor="ctr">
            <a:noAutofit/>
          </a:bodyPr>
          <a:lstStyle/>
          <a:p>
            <a:pPr algn="ctr"/>
            <a:r>
              <a:rPr lang="en-GB" sz="2000" dirty="0">
                <a:latin typeface="Arial Rounded MT Bold" panose="020F0704030504030204" pitchFamily="34" charset="0"/>
              </a:rPr>
              <a:t>Jim Hawkins</a:t>
            </a:r>
          </a:p>
        </p:txBody>
      </p:sp>
      <p:pic>
        <p:nvPicPr>
          <p:cNvPr id="6" name="Picture 5" descr="A close up of a person&#10;&#10;Description automatically generated">
            <a:extLst>
              <a:ext uri="{FF2B5EF4-FFF2-40B4-BE49-F238E27FC236}">
                <a16:creationId xmlns:a16="http://schemas.microsoft.com/office/drawing/2014/main" id="{47D8AE85-5920-4CFB-BA00-FB010C5BEE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2862" y="1723080"/>
            <a:ext cx="3562035" cy="3114854"/>
          </a:xfrm>
          <a:prstGeom prst="rect">
            <a:avLst/>
          </a:prstGeom>
        </p:spPr>
      </p:pic>
      <p:sp>
        <p:nvSpPr>
          <p:cNvPr id="21" name="TextBox 20">
            <a:extLst>
              <a:ext uri="{FF2B5EF4-FFF2-40B4-BE49-F238E27FC236}">
                <a16:creationId xmlns:a16="http://schemas.microsoft.com/office/drawing/2014/main" id="{86F17851-AF62-484D-A719-5A447777365E}"/>
              </a:ext>
            </a:extLst>
          </p:cNvPr>
          <p:cNvSpPr txBox="1"/>
          <p:nvPr/>
        </p:nvSpPr>
        <p:spPr>
          <a:xfrm>
            <a:off x="8786052" y="5120437"/>
            <a:ext cx="1861461" cy="728185"/>
          </a:xfrm>
          <a:prstGeom prst="rect">
            <a:avLst/>
          </a:prstGeom>
          <a:solidFill>
            <a:srgbClr val="7030A0"/>
          </a:solidFill>
        </p:spPr>
        <p:txBody>
          <a:bodyPr wrap="square" rtlCol="0" anchor="ctr">
            <a:noAutofit/>
          </a:bodyPr>
          <a:lstStyle/>
          <a:p>
            <a:pPr algn="ctr"/>
            <a:r>
              <a:rPr lang="en-GB" sz="2000" dirty="0">
                <a:solidFill>
                  <a:schemeClr val="bg1"/>
                </a:solidFill>
                <a:latin typeface="Arial Rounded MT Bold" panose="020F0704030504030204" pitchFamily="34" charset="0"/>
              </a:rPr>
              <a:t>E - Loyal</a:t>
            </a:r>
          </a:p>
        </p:txBody>
      </p:sp>
      <p:sp>
        <p:nvSpPr>
          <p:cNvPr id="22" name="TextBox 21">
            <a:extLst>
              <a:ext uri="{FF2B5EF4-FFF2-40B4-BE49-F238E27FC236}">
                <a16:creationId xmlns:a16="http://schemas.microsoft.com/office/drawing/2014/main" id="{034786DC-C525-4501-8496-9F4CE8F66510}"/>
              </a:ext>
            </a:extLst>
          </p:cNvPr>
          <p:cNvSpPr txBox="1"/>
          <p:nvPr/>
        </p:nvSpPr>
        <p:spPr>
          <a:xfrm>
            <a:off x="6336948" y="5120437"/>
            <a:ext cx="1861457" cy="728183"/>
          </a:xfrm>
          <a:prstGeom prst="rect">
            <a:avLst/>
          </a:prstGeom>
          <a:solidFill>
            <a:srgbClr val="FF0000"/>
          </a:solidFill>
        </p:spPr>
        <p:txBody>
          <a:bodyPr wrap="square" rtlCol="0" anchor="ctr">
            <a:noAutofit/>
          </a:bodyPr>
          <a:lstStyle/>
          <a:p>
            <a:pPr algn="ctr"/>
            <a:r>
              <a:rPr lang="en-GB" sz="2000" dirty="0">
                <a:solidFill>
                  <a:schemeClr val="bg1"/>
                </a:solidFill>
                <a:latin typeface="Arial Rounded MT Bold" panose="020F0704030504030204" pitchFamily="34" charset="0"/>
              </a:rPr>
              <a:t>D - Ruthless</a:t>
            </a:r>
          </a:p>
        </p:txBody>
      </p:sp>
      <p:sp>
        <p:nvSpPr>
          <p:cNvPr id="7" name="TextBox 6">
            <a:extLst>
              <a:ext uri="{FF2B5EF4-FFF2-40B4-BE49-F238E27FC236}">
                <a16:creationId xmlns:a16="http://schemas.microsoft.com/office/drawing/2014/main" id="{C7A1CFEE-9945-4E62-B380-5F2C9600D119}"/>
              </a:ext>
            </a:extLst>
          </p:cNvPr>
          <p:cNvSpPr txBox="1"/>
          <p:nvPr/>
        </p:nvSpPr>
        <p:spPr>
          <a:xfrm>
            <a:off x="3914584" y="5120440"/>
            <a:ext cx="1861457" cy="728180"/>
          </a:xfrm>
          <a:prstGeom prst="rect">
            <a:avLst/>
          </a:prstGeom>
          <a:solidFill>
            <a:srgbClr val="FFFF99"/>
          </a:solidFill>
        </p:spPr>
        <p:txBody>
          <a:bodyPr wrap="square" rtlCol="0" anchor="ctr">
            <a:noAutofit/>
          </a:bodyPr>
          <a:lstStyle/>
          <a:p>
            <a:pPr algn="ctr"/>
            <a:r>
              <a:rPr lang="en-GB" sz="2000" dirty="0">
                <a:latin typeface="Arial Rounded MT Bold" panose="020F0704030504030204" pitchFamily="34" charset="0"/>
              </a:rPr>
              <a:t>C - Adventurous</a:t>
            </a:r>
          </a:p>
        </p:txBody>
      </p:sp>
      <p:sp>
        <p:nvSpPr>
          <p:cNvPr id="8" name="TextBox 7">
            <a:extLst>
              <a:ext uri="{FF2B5EF4-FFF2-40B4-BE49-F238E27FC236}">
                <a16:creationId xmlns:a16="http://schemas.microsoft.com/office/drawing/2014/main" id="{FC967AA2-085B-4445-BF42-7848953DC238}"/>
              </a:ext>
            </a:extLst>
          </p:cNvPr>
          <p:cNvSpPr txBox="1"/>
          <p:nvPr/>
        </p:nvSpPr>
        <p:spPr>
          <a:xfrm>
            <a:off x="426042" y="5965368"/>
            <a:ext cx="1861457" cy="719511"/>
          </a:xfrm>
          <a:prstGeom prst="rect">
            <a:avLst/>
          </a:prstGeom>
          <a:solidFill>
            <a:srgbClr val="C00000"/>
          </a:solidFill>
        </p:spPr>
        <p:txBody>
          <a:bodyPr wrap="square" rtlCol="0" anchor="ctr">
            <a:noAutofit/>
          </a:bodyPr>
          <a:lstStyle/>
          <a:p>
            <a:pPr algn="ctr"/>
            <a:r>
              <a:rPr lang="en-GB" sz="2000" dirty="0">
                <a:solidFill>
                  <a:schemeClr val="bg1"/>
                </a:solidFill>
                <a:latin typeface="Arial Rounded MT Bold" panose="020F0704030504030204" pitchFamily="34" charset="0"/>
              </a:rPr>
              <a:t>F - Noble</a:t>
            </a:r>
          </a:p>
        </p:txBody>
      </p:sp>
      <p:sp>
        <p:nvSpPr>
          <p:cNvPr id="11" name="TextBox 10">
            <a:extLst>
              <a:ext uri="{FF2B5EF4-FFF2-40B4-BE49-F238E27FC236}">
                <a16:creationId xmlns:a16="http://schemas.microsoft.com/office/drawing/2014/main" id="{C2AA8D86-AA10-495D-819B-9D3D9C3F6827}"/>
              </a:ext>
            </a:extLst>
          </p:cNvPr>
          <p:cNvSpPr txBox="1"/>
          <p:nvPr/>
        </p:nvSpPr>
        <p:spPr>
          <a:xfrm>
            <a:off x="7540318" y="5965368"/>
            <a:ext cx="1861457" cy="728181"/>
          </a:xfrm>
          <a:prstGeom prst="rect">
            <a:avLst/>
          </a:prstGeom>
          <a:solidFill>
            <a:srgbClr val="FF6699"/>
          </a:solidFill>
        </p:spPr>
        <p:txBody>
          <a:bodyPr wrap="square" rtlCol="0" anchor="ctr">
            <a:noAutofit/>
          </a:bodyPr>
          <a:lstStyle/>
          <a:p>
            <a:pPr algn="ctr"/>
            <a:r>
              <a:rPr lang="en-GB" sz="2000" dirty="0">
                <a:latin typeface="Arial Rounded MT Bold" panose="020F0704030504030204" pitchFamily="34" charset="0"/>
              </a:rPr>
              <a:t>I - Enthusiastic</a:t>
            </a:r>
          </a:p>
        </p:txBody>
      </p:sp>
      <p:sp>
        <p:nvSpPr>
          <p:cNvPr id="12" name="TextBox 11">
            <a:extLst>
              <a:ext uri="{FF2B5EF4-FFF2-40B4-BE49-F238E27FC236}">
                <a16:creationId xmlns:a16="http://schemas.microsoft.com/office/drawing/2014/main" id="{B4A7A6E7-CCE7-48AC-AB4D-EFC682D17339}"/>
              </a:ext>
            </a:extLst>
          </p:cNvPr>
          <p:cNvSpPr txBox="1"/>
          <p:nvPr/>
        </p:nvSpPr>
        <p:spPr>
          <a:xfrm>
            <a:off x="5165271" y="4275507"/>
            <a:ext cx="1861457" cy="728182"/>
          </a:xfrm>
          <a:prstGeom prst="rect">
            <a:avLst/>
          </a:prstGeom>
          <a:solidFill>
            <a:srgbClr val="92D050"/>
          </a:solidFill>
        </p:spPr>
        <p:txBody>
          <a:bodyPr wrap="square" rtlCol="0" anchor="ctr">
            <a:noAutofit/>
          </a:bodyPr>
          <a:lstStyle/>
          <a:p>
            <a:pPr algn="ctr"/>
            <a:r>
              <a:rPr lang="en-GB" sz="2000" dirty="0">
                <a:latin typeface="Arial Rounded MT Bold" panose="020F0704030504030204" pitchFamily="34" charset="0"/>
              </a:rPr>
              <a:t>A - Cunning</a:t>
            </a:r>
          </a:p>
        </p:txBody>
      </p:sp>
    </p:spTree>
    <p:extLst>
      <p:ext uri="{BB962C8B-B14F-4D97-AF65-F5344CB8AC3E}">
        <p14:creationId xmlns:p14="http://schemas.microsoft.com/office/powerpoint/2010/main" val="200172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739B15-4609-4C9D-85AA-6C7EFD0F21A9}"/>
              </a:ext>
            </a:extLst>
          </p:cNvPr>
          <p:cNvSpPr txBox="1"/>
          <p:nvPr/>
        </p:nvSpPr>
        <p:spPr>
          <a:xfrm>
            <a:off x="426042" y="352425"/>
            <a:ext cx="11388855" cy="1200329"/>
          </a:xfrm>
          <a:prstGeom prst="rect">
            <a:avLst/>
          </a:prstGeom>
          <a:solidFill>
            <a:schemeClr val="bg1"/>
          </a:solidFill>
        </p:spPr>
        <p:txBody>
          <a:bodyPr wrap="square" rtlCol="0">
            <a:spAutoFit/>
          </a:bodyPr>
          <a:lstStyle/>
          <a:p>
            <a:pPr algn="ctr"/>
            <a:r>
              <a:rPr lang="en-GB" sz="2400" dirty="0">
                <a:latin typeface="Arial Rounded MT Bold" panose="020F0704030504030204" pitchFamily="34" charset="0"/>
              </a:rPr>
              <a:t>Do now!!!  Who are these words describing?  On your whiteboard create 2 columns, 1 saying Long John Silver and 1 saying Jim Hawkins.  Under each name write the letters that represent their personality.  </a:t>
            </a:r>
          </a:p>
        </p:txBody>
      </p:sp>
      <p:sp>
        <p:nvSpPr>
          <p:cNvPr id="4" name="TextBox 3">
            <a:extLst>
              <a:ext uri="{FF2B5EF4-FFF2-40B4-BE49-F238E27FC236}">
                <a16:creationId xmlns:a16="http://schemas.microsoft.com/office/drawing/2014/main" id="{767F2A23-782A-484B-BBBC-055401C752EE}"/>
              </a:ext>
            </a:extLst>
          </p:cNvPr>
          <p:cNvSpPr txBox="1"/>
          <p:nvPr/>
        </p:nvSpPr>
        <p:spPr>
          <a:xfrm>
            <a:off x="2583993" y="5120437"/>
            <a:ext cx="1861461" cy="728183"/>
          </a:xfrm>
          <a:prstGeom prst="rect">
            <a:avLst/>
          </a:prstGeom>
          <a:solidFill>
            <a:srgbClr val="0070C0"/>
          </a:solidFill>
        </p:spPr>
        <p:txBody>
          <a:bodyPr wrap="square" rtlCol="0" anchor="ctr">
            <a:noAutofit/>
          </a:bodyPr>
          <a:lstStyle/>
          <a:p>
            <a:pPr algn="ctr"/>
            <a:r>
              <a:rPr lang="en-GB" sz="2000" dirty="0">
                <a:latin typeface="Arial Rounded MT Bold" panose="020F0704030504030204" pitchFamily="34" charset="0"/>
              </a:rPr>
              <a:t>B - Charming</a:t>
            </a:r>
          </a:p>
        </p:txBody>
      </p:sp>
      <p:sp>
        <p:nvSpPr>
          <p:cNvPr id="5" name="TextBox 4">
            <a:extLst>
              <a:ext uri="{FF2B5EF4-FFF2-40B4-BE49-F238E27FC236}">
                <a16:creationId xmlns:a16="http://schemas.microsoft.com/office/drawing/2014/main" id="{671C9661-4D10-4FE8-8869-A1A116F797F2}"/>
              </a:ext>
            </a:extLst>
          </p:cNvPr>
          <p:cNvSpPr txBox="1"/>
          <p:nvPr/>
        </p:nvSpPr>
        <p:spPr>
          <a:xfrm>
            <a:off x="2583993" y="5985845"/>
            <a:ext cx="1861457" cy="728183"/>
          </a:xfrm>
          <a:prstGeom prst="rect">
            <a:avLst/>
          </a:prstGeom>
          <a:solidFill>
            <a:srgbClr val="00B050"/>
          </a:solidFill>
        </p:spPr>
        <p:txBody>
          <a:bodyPr wrap="square" rtlCol="0" anchor="ctr">
            <a:noAutofit/>
          </a:bodyPr>
          <a:lstStyle/>
          <a:p>
            <a:pPr algn="ctr"/>
            <a:r>
              <a:rPr lang="en-GB" sz="2000" dirty="0">
                <a:latin typeface="Arial Rounded MT Bold" panose="020F0704030504030204" pitchFamily="34" charset="0"/>
              </a:rPr>
              <a:t>H - Greedy</a:t>
            </a:r>
          </a:p>
        </p:txBody>
      </p:sp>
      <p:sp>
        <p:nvSpPr>
          <p:cNvPr id="9" name="TextBox 8">
            <a:extLst>
              <a:ext uri="{FF2B5EF4-FFF2-40B4-BE49-F238E27FC236}">
                <a16:creationId xmlns:a16="http://schemas.microsoft.com/office/drawing/2014/main" id="{B3A6A22D-D0C6-4AB5-AFD1-11A92E58C5BE}"/>
              </a:ext>
            </a:extLst>
          </p:cNvPr>
          <p:cNvSpPr txBox="1"/>
          <p:nvPr/>
        </p:nvSpPr>
        <p:spPr>
          <a:xfrm>
            <a:off x="5787202" y="5961415"/>
            <a:ext cx="1861461" cy="728183"/>
          </a:xfrm>
          <a:prstGeom prst="rect">
            <a:avLst/>
          </a:prstGeom>
          <a:solidFill>
            <a:srgbClr val="002060"/>
          </a:solidFill>
        </p:spPr>
        <p:txBody>
          <a:bodyPr wrap="square" rtlCol="0" anchor="ctr">
            <a:noAutofit/>
          </a:bodyPr>
          <a:lstStyle/>
          <a:p>
            <a:pPr algn="ctr"/>
            <a:r>
              <a:rPr lang="en-GB" sz="2000" dirty="0">
                <a:solidFill>
                  <a:schemeClr val="bg1"/>
                </a:solidFill>
                <a:latin typeface="Arial Rounded MT Bold" panose="020F0704030504030204" pitchFamily="34" charset="0"/>
              </a:rPr>
              <a:t>G - Kind</a:t>
            </a:r>
          </a:p>
        </p:txBody>
      </p:sp>
      <p:sp>
        <p:nvSpPr>
          <p:cNvPr id="10" name="TextBox 9">
            <a:extLst>
              <a:ext uri="{FF2B5EF4-FFF2-40B4-BE49-F238E27FC236}">
                <a16:creationId xmlns:a16="http://schemas.microsoft.com/office/drawing/2014/main" id="{BF59E04B-66B5-48B3-AB8C-62872AA74CDF}"/>
              </a:ext>
            </a:extLst>
          </p:cNvPr>
          <p:cNvSpPr txBox="1"/>
          <p:nvPr/>
        </p:nvSpPr>
        <p:spPr>
          <a:xfrm>
            <a:off x="9953440" y="5965368"/>
            <a:ext cx="1861457" cy="728183"/>
          </a:xfrm>
          <a:prstGeom prst="rect">
            <a:avLst/>
          </a:prstGeom>
          <a:solidFill>
            <a:srgbClr val="00B0F0"/>
          </a:solidFill>
        </p:spPr>
        <p:txBody>
          <a:bodyPr wrap="square" rtlCol="0" anchor="ctr">
            <a:noAutofit/>
          </a:bodyPr>
          <a:lstStyle/>
          <a:p>
            <a:pPr algn="ctr"/>
            <a:r>
              <a:rPr lang="en-GB" sz="2000" dirty="0">
                <a:latin typeface="Arial Rounded MT Bold" panose="020F0704030504030204" pitchFamily="34" charset="0"/>
              </a:rPr>
              <a:t>J - Curious</a:t>
            </a:r>
          </a:p>
        </p:txBody>
      </p:sp>
      <p:sp>
        <p:nvSpPr>
          <p:cNvPr id="13" name="TextBox 12">
            <a:extLst>
              <a:ext uri="{FF2B5EF4-FFF2-40B4-BE49-F238E27FC236}">
                <a16:creationId xmlns:a16="http://schemas.microsoft.com/office/drawing/2014/main" id="{0BC9C2A7-F462-4E6C-80E0-81A2201830E4}"/>
              </a:ext>
            </a:extLst>
          </p:cNvPr>
          <p:cNvSpPr txBox="1"/>
          <p:nvPr/>
        </p:nvSpPr>
        <p:spPr>
          <a:xfrm>
            <a:off x="3803211" y="2869627"/>
            <a:ext cx="2416631" cy="695791"/>
          </a:xfrm>
          <a:prstGeom prst="rect">
            <a:avLst/>
          </a:prstGeom>
          <a:solidFill>
            <a:srgbClr val="FFFF00"/>
          </a:solidFill>
        </p:spPr>
        <p:txBody>
          <a:bodyPr wrap="square" tIns="36000" rtlCol="0" anchor="ctr">
            <a:noAutofit/>
          </a:bodyPr>
          <a:lstStyle/>
          <a:p>
            <a:pPr algn="ctr"/>
            <a:r>
              <a:rPr lang="en-GB" sz="2000" dirty="0">
                <a:latin typeface="Arial Rounded MT Bold" panose="020F0704030504030204" pitchFamily="34" charset="0"/>
              </a:rPr>
              <a:t>Long John Silver</a:t>
            </a:r>
          </a:p>
        </p:txBody>
      </p:sp>
      <p:pic>
        <p:nvPicPr>
          <p:cNvPr id="2" name="Picture 1" descr="A person standing next to a bird&#10;&#10;Description automatically generated">
            <a:extLst>
              <a:ext uri="{FF2B5EF4-FFF2-40B4-BE49-F238E27FC236}">
                <a16:creationId xmlns:a16="http://schemas.microsoft.com/office/drawing/2014/main" id="{EAF8FBF5-46AB-4590-BE5C-CEF70536F6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042" y="1727092"/>
            <a:ext cx="3311717" cy="3110842"/>
          </a:xfrm>
          <a:prstGeom prst="rect">
            <a:avLst/>
          </a:prstGeom>
        </p:spPr>
      </p:pic>
      <p:sp>
        <p:nvSpPr>
          <p:cNvPr id="15" name="TextBox 14">
            <a:extLst>
              <a:ext uri="{FF2B5EF4-FFF2-40B4-BE49-F238E27FC236}">
                <a16:creationId xmlns:a16="http://schemas.microsoft.com/office/drawing/2014/main" id="{93D56F9B-3CE9-4E3F-BA3B-51F5D8691529}"/>
              </a:ext>
            </a:extLst>
          </p:cNvPr>
          <p:cNvSpPr txBox="1"/>
          <p:nvPr/>
        </p:nvSpPr>
        <p:spPr>
          <a:xfrm>
            <a:off x="6260646" y="2111333"/>
            <a:ext cx="1861457" cy="695791"/>
          </a:xfrm>
          <a:prstGeom prst="rect">
            <a:avLst/>
          </a:prstGeom>
          <a:solidFill>
            <a:srgbClr val="FF6600"/>
          </a:solidFill>
        </p:spPr>
        <p:txBody>
          <a:bodyPr wrap="square" rtlCol="0" anchor="ctr">
            <a:noAutofit/>
          </a:bodyPr>
          <a:lstStyle/>
          <a:p>
            <a:pPr algn="ctr"/>
            <a:r>
              <a:rPr lang="en-GB" sz="2000" dirty="0">
                <a:latin typeface="Arial Rounded MT Bold" panose="020F0704030504030204" pitchFamily="34" charset="0"/>
              </a:rPr>
              <a:t>Jim Hawkins</a:t>
            </a:r>
          </a:p>
        </p:txBody>
      </p:sp>
      <p:pic>
        <p:nvPicPr>
          <p:cNvPr id="6" name="Picture 5" descr="A close up of a person&#10;&#10;Description automatically generated">
            <a:extLst>
              <a:ext uri="{FF2B5EF4-FFF2-40B4-BE49-F238E27FC236}">
                <a16:creationId xmlns:a16="http://schemas.microsoft.com/office/drawing/2014/main" id="{47D8AE85-5920-4CFB-BA00-FB010C5BEE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52862" y="1723080"/>
            <a:ext cx="3562035" cy="3114854"/>
          </a:xfrm>
          <a:prstGeom prst="rect">
            <a:avLst/>
          </a:prstGeom>
        </p:spPr>
      </p:pic>
      <p:sp>
        <p:nvSpPr>
          <p:cNvPr id="21" name="TextBox 20">
            <a:extLst>
              <a:ext uri="{FF2B5EF4-FFF2-40B4-BE49-F238E27FC236}">
                <a16:creationId xmlns:a16="http://schemas.microsoft.com/office/drawing/2014/main" id="{86F17851-AF62-484D-A719-5A447777365E}"/>
              </a:ext>
            </a:extLst>
          </p:cNvPr>
          <p:cNvSpPr txBox="1"/>
          <p:nvPr/>
        </p:nvSpPr>
        <p:spPr>
          <a:xfrm>
            <a:off x="9904497" y="5062252"/>
            <a:ext cx="1861461" cy="728185"/>
          </a:xfrm>
          <a:prstGeom prst="rect">
            <a:avLst/>
          </a:prstGeom>
          <a:solidFill>
            <a:srgbClr val="7030A0"/>
          </a:solidFill>
        </p:spPr>
        <p:txBody>
          <a:bodyPr wrap="square" rtlCol="0" anchor="ctr">
            <a:noAutofit/>
          </a:bodyPr>
          <a:lstStyle/>
          <a:p>
            <a:pPr algn="ctr"/>
            <a:r>
              <a:rPr lang="en-GB" sz="2000" dirty="0">
                <a:solidFill>
                  <a:schemeClr val="bg1"/>
                </a:solidFill>
                <a:latin typeface="Arial Rounded MT Bold" panose="020F0704030504030204" pitchFamily="34" charset="0"/>
              </a:rPr>
              <a:t>E - Loyal</a:t>
            </a:r>
          </a:p>
        </p:txBody>
      </p:sp>
      <p:sp>
        <p:nvSpPr>
          <p:cNvPr id="22" name="TextBox 21">
            <a:extLst>
              <a:ext uri="{FF2B5EF4-FFF2-40B4-BE49-F238E27FC236}">
                <a16:creationId xmlns:a16="http://schemas.microsoft.com/office/drawing/2014/main" id="{034786DC-C525-4501-8496-9F4CE8F66510}"/>
              </a:ext>
            </a:extLst>
          </p:cNvPr>
          <p:cNvSpPr txBox="1"/>
          <p:nvPr/>
        </p:nvSpPr>
        <p:spPr>
          <a:xfrm>
            <a:off x="426042" y="5985845"/>
            <a:ext cx="1861457" cy="728183"/>
          </a:xfrm>
          <a:prstGeom prst="rect">
            <a:avLst/>
          </a:prstGeom>
          <a:solidFill>
            <a:srgbClr val="FF0000"/>
          </a:solidFill>
        </p:spPr>
        <p:txBody>
          <a:bodyPr wrap="square" rtlCol="0" anchor="ctr">
            <a:noAutofit/>
          </a:bodyPr>
          <a:lstStyle/>
          <a:p>
            <a:pPr algn="ctr"/>
            <a:r>
              <a:rPr lang="en-GB" sz="2000" dirty="0">
                <a:solidFill>
                  <a:schemeClr val="bg1"/>
                </a:solidFill>
                <a:latin typeface="Arial Rounded MT Bold" panose="020F0704030504030204" pitchFamily="34" charset="0"/>
              </a:rPr>
              <a:t>D - Ruthless</a:t>
            </a:r>
          </a:p>
        </p:txBody>
      </p:sp>
      <p:sp>
        <p:nvSpPr>
          <p:cNvPr id="7" name="TextBox 6">
            <a:extLst>
              <a:ext uri="{FF2B5EF4-FFF2-40B4-BE49-F238E27FC236}">
                <a16:creationId xmlns:a16="http://schemas.microsoft.com/office/drawing/2014/main" id="{C7A1CFEE-9945-4E62-B380-5F2C9600D119}"/>
              </a:ext>
            </a:extLst>
          </p:cNvPr>
          <p:cNvSpPr txBox="1"/>
          <p:nvPr/>
        </p:nvSpPr>
        <p:spPr>
          <a:xfrm>
            <a:off x="5787202" y="5070926"/>
            <a:ext cx="1861457" cy="728180"/>
          </a:xfrm>
          <a:prstGeom prst="rect">
            <a:avLst/>
          </a:prstGeom>
          <a:solidFill>
            <a:srgbClr val="FFFF99"/>
          </a:solidFill>
        </p:spPr>
        <p:txBody>
          <a:bodyPr wrap="square" rtlCol="0" anchor="ctr">
            <a:noAutofit/>
          </a:bodyPr>
          <a:lstStyle/>
          <a:p>
            <a:pPr algn="ctr"/>
            <a:r>
              <a:rPr lang="en-GB" sz="2000" dirty="0">
                <a:latin typeface="Arial Rounded MT Bold" panose="020F0704030504030204" pitchFamily="34" charset="0"/>
              </a:rPr>
              <a:t>C - Adventurous</a:t>
            </a:r>
          </a:p>
        </p:txBody>
      </p:sp>
      <p:sp>
        <p:nvSpPr>
          <p:cNvPr id="8" name="TextBox 7">
            <a:extLst>
              <a:ext uri="{FF2B5EF4-FFF2-40B4-BE49-F238E27FC236}">
                <a16:creationId xmlns:a16="http://schemas.microsoft.com/office/drawing/2014/main" id="{FC967AA2-085B-4445-BF42-7848953DC238}"/>
              </a:ext>
            </a:extLst>
          </p:cNvPr>
          <p:cNvSpPr txBox="1"/>
          <p:nvPr/>
        </p:nvSpPr>
        <p:spPr>
          <a:xfrm>
            <a:off x="7856747" y="5070926"/>
            <a:ext cx="1861457" cy="719511"/>
          </a:xfrm>
          <a:prstGeom prst="rect">
            <a:avLst/>
          </a:prstGeom>
          <a:solidFill>
            <a:srgbClr val="C00000"/>
          </a:solidFill>
        </p:spPr>
        <p:txBody>
          <a:bodyPr wrap="square" rtlCol="0" anchor="ctr">
            <a:noAutofit/>
          </a:bodyPr>
          <a:lstStyle/>
          <a:p>
            <a:pPr algn="ctr"/>
            <a:r>
              <a:rPr lang="en-GB" sz="2000" dirty="0">
                <a:solidFill>
                  <a:schemeClr val="bg1"/>
                </a:solidFill>
                <a:latin typeface="Arial Rounded MT Bold" panose="020F0704030504030204" pitchFamily="34" charset="0"/>
              </a:rPr>
              <a:t>F - Noble</a:t>
            </a:r>
          </a:p>
        </p:txBody>
      </p:sp>
      <p:sp>
        <p:nvSpPr>
          <p:cNvPr id="11" name="TextBox 10">
            <a:extLst>
              <a:ext uri="{FF2B5EF4-FFF2-40B4-BE49-F238E27FC236}">
                <a16:creationId xmlns:a16="http://schemas.microsoft.com/office/drawing/2014/main" id="{C2AA8D86-AA10-495D-819B-9D3D9C3F6827}"/>
              </a:ext>
            </a:extLst>
          </p:cNvPr>
          <p:cNvSpPr txBox="1"/>
          <p:nvPr/>
        </p:nvSpPr>
        <p:spPr>
          <a:xfrm>
            <a:off x="7870323" y="5961417"/>
            <a:ext cx="1861457" cy="728181"/>
          </a:xfrm>
          <a:prstGeom prst="rect">
            <a:avLst/>
          </a:prstGeom>
          <a:solidFill>
            <a:srgbClr val="FF6699"/>
          </a:solidFill>
        </p:spPr>
        <p:txBody>
          <a:bodyPr wrap="square" rtlCol="0" anchor="ctr">
            <a:noAutofit/>
          </a:bodyPr>
          <a:lstStyle/>
          <a:p>
            <a:pPr algn="ctr"/>
            <a:r>
              <a:rPr lang="en-GB" sz="2000" dirty="0">
                <a:latin typeface="Arial Rounded MT Bold" panose="020F0704030504030204" pitchFamily="34" charset="0"/>
              </a:rPr>
              <a:t>I - Enthusiastic</a:t>
            </a:r>
          </a:p>
        </p:txBody>
      </p:sp>
      <p:sp>
        <p:nvSpPr>
          <p:cNvPr id="12" name="TextBox 11">
            <a:extLst>
              <a:ext uri="{FF2B5EF4-FFF2-40B4-BE49-F238E27FC236}">
                <a16:creationId xmlns:a16="http://schemas.microsoft.com/office/drawing/2014/main" id="{B4A7A6E7-CCE7-48AC-AB4D-EFC682D17339}"/>
              </a:ext>
            </a:extLst>
          </p:cNvPr>
          <p:cNvSpPr txBox="1"/>
          <p:nvPr/>
        </p:nvSpPr>
        <p:spPr>
          <a:xfrm>
            <a:off x="426042" y="5120437"/>
            <a:ext cx="1861457" cy="728182"/>
          </a:xfrm>
          <a:prstGeom prst="rect">
            <a:avLst/>
          </a:prstGeom>
          <a:solidFill>
            <a:srgbClr val="92D050"/>
          </a:solidFill>
        </p:spPr>
        <p:txBody>
          <a:bodyPr wrap="square" rtlCol="0" anchor="ctr">
            <a:noAutofit/>
          </a:bodyPr>
          <a:lstStyle/>
          <a:p>
            <a:pPr algn="ctr"/>
            <a:r>
              <a:rPr lang="en-GB" sz="2000" dirty="0">
                <a:latin typeface="Arial Rounded MT Bold" panose="020F0704030504030204" pitchFamily="34" charset="0"/>
              </a:rPr>
              <a:t>A - Cunning</a:t>
            </a:r>
          </a:p>
        </p:txBody>
      </p:sp>
    </p:spTree>
    <p:extLst>
      <p:ext uri="{BB962C8B-B14F-4D97-AF65-F5344CB8AC3E}">
        <p14:creationId xmlns:p14="http://schemas.microsoft.com/office/powerpoint/2010/main" val="3271037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321CD6-1E2F-4094-9CE7-ED6F1437E7E4}"/>
              </a:ext>
            </a:extLst>
          </p:cNvPr>
          <p:cNvSpPr>
            <a:spLocks noGrp="1"/>
          </p:cNvSpPr>
          <p:nvPr>
            <p:ph idx="1"/>
          </p:nvPr>
        </p:nvSpPr>
        <p:spPr/>
        <p:txBody>
          <a:bodyPr>
            <a:normAutofit/>
          </a:bodyPr>
          <a:lstStyle/>
          <a:p>
            <a:pPr marL="0" indent="0" algn="ctr">
              <a:buNone/>
            </a:pPr>
            <a:r>
              <a:rPr lang="en-GB" sz="4000" dirty="0">
                <a:solidFill>
                  <a:schemeClr val="bg1"/>
                </a:solidFill>
                <a:latin typeface="Arial Rounded MT Bold" panose="020F0704030504030204" pitchFamily="34" charset="0"/>
              </a:rPr>
              <a:t>Work that should have been completed so far…</a:t>
            </a:r>
          </a:p>
        </p:txBody>
      </p:sp>
    </p:spTree>
    <p:extLst>
      <p:ext uri="{BB962C8B-B14F-4D97-AF65-F5344CB8AC3E}">
        <p14:creationId xmlns:p14="http://schemas.microsoft.com/office/powerpoint/2010/main" val="3760028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739B15-4609-4C9D-85AA-6C7EFD0F21A9}"/>
              </a:ext>
            </a:extLst>
          </p:cNvPr>
          <p:cNvSpPr txBox="1"/>
          <p:nvPr/>
        </p:nvSpPr>
        <p:spPr>
          <a:xfrm>
            <a:off x="838198" y="352425"/>
            <a:ext cx="10515599" cy="461665"/>
          </a:xfrm>
          <a:prstGeom prst="rect">
            <a:avLst/>
          </a:prstGeom>
          <a:solidFill>
            <a:schemeClr val="bg1"/>
          </a:solidFill>
        </p:spPr>
        <p:txBody>
          <a:bodyPr wrap="square" rtlCol="0">
            <a:spAutoFit/>
          </a:bodyPr>
          <a:lstStyle/>
          <a:p>
            <a:pPr algn="ctr"/>
            <a:r>
              <a:rPr lang="en-GB" sz="2400" dirty="0">
                <a:latin typeface="Arial Rounded MT Bold" panose="020F0704030504030204" pitchFamily="34" charset="0"/>
              </a:rPr>
              <a:t>Show your understanding of the characters and story line</a:t>
            </a:r>
          </a:p>
        </p:txBody>
      </p:sp>
      <p:sp>
        <p:nvSpPr>
          <p:cNvPr id="4" name="TextBox 3">
            <a:extLst>
              <a:ext uri="{FF2B5EF4-FFF2-40B4-BE49-F238E27FC236}">
                <a16:creationId xmlns:a16="http://schemas.microsoft.com/office/drawing/2014/main" id="{767F2A23-782A-484B-BBBC-055401C752EE}"/>
              </a:ext>
            </a:extLst>
          </p:cNvPr>
          <p:cNvSpPr txBox="1"/>
          <p:nvPr/>
        </p:nvSpPr>
        <p:spPr>
          <a:xfrm>
            <a:off x="838198" y="987535"/>
            <a:ext cx="4226081" cy="2308324"/>
          </a:xfrm>
          <a:prstGeom prst="rect">
            <a:avLst/>
          </a:prstGeom>
          <a:solidFill>
            <a:srgbClr val="FFFF00"/>
          </a:solidFill>
        </p:spPr>
        <p:txBody>
          <a:bodyPr wrap="square" rtlCol="0">
            <a:spAutoFit/>
          </a:bodyPr>
          <a:lstStyle/>
          <a:p>
            <a:r>
              <a:rPr lang="en-GB" sz="2400" dirty="0">
                <a:latin typeface="Arial Rounded MT Bold" panose="020F0704030504030204" pitchFamily="34" charset="0"/>
              </a:rPr>
              <a:t>You should have completed the character description sheet where you say what you understand about all the characters we’ve seen so far</a:t>
            </a:r>
          </a:p>
        </p:txBody>
      </p:sp>
      <p:sp>
        <p:nvSpPr>
          <p:cNvPr id="5" name="TextBox 4">
            <a:extLst>
              <a:ext uri="{FF2B5EF4-FFF2-40B4-BE49-F238E27FC236}">
                <a16:creationId xmlns:a16="http://schemas.microsoft.com/office/drawing/2014/main" id="{671C9661-4D10-4FE8-8869-A1A116F797F2}"/>
              </a:ext>
            </a:extLst>
          </p:cNvPr>
          <p:cNvSpPr txBox="1"/>
          <p:nvPr/>
        </p:nvSpPr>
        <p:spPr>
          <a:xfrm>
            <a:off x="7169304" y="4935915"/>
            <a:ext cx="4184493" cy="1569660"/>
          </a:xfrm>
          <a:prstGeom prst="rect">
            <a:avLst/>
          </a:prstGeom>
          <a:solidFill>
            <a:srgbClr val="FF6600"/>
          </a:solidFill>
        </p:spPr>
        <p:txBody>
          <a:bodyPr wrap="square" rtlCol="0">
            <a:spAutoFit/>
          </a:bodyPr>
          <a:lstStyle/>
          <a:p>
            <a:r>
              <a:rPr lang="en-GB" sz="2400" dirty="0">
                <a:latin typeface="Arial Rounded MT Bold" panose="020F0704030504030204" pitchFamily="34" charset="0"/>
              </a:rPr>
              <a:t>And you should have logged the key events as they happened as a synopsis</a:t>
            </a:r>
          </a:p>
        </p:txBody>
      </p:sp>
      <p:pic>
        <p:nvPicPr>
          <p:cNvPr id="6" name="Picture 5" descr="A screenshot of a cell phone&#10;&#10;Description automatically generated">
            <a:extLst>
              <a:ext uri="{FF2B5EF4-FFF2-40B4-BE49-F238E27FC236}">
                <a16:creationId xmlns:a16="http://schemas.microsoft.com/office/drawing/2014/main" id="{EF7AD5BE-1302-45E8-AC7B-766BE529D2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0987" y="987534"/>
            <a:ext cx="6032810" cy="2635033"/>
          </a:xfrm>
          <a:prstGeom prst="rect">
            <a:avLst/>
          </a:prstGeom>
        </p:spPr>
      </p:pic>
      <p:pic>
        <p:nvPicPr>
          <p:cNvPr id="12" name="Picture 11" descr="A picture containing bird&#10;&#10;Description automatically generated">
            <a:extLst>
              <a:ext uri="{FF2B5EF4-FFF2-40B4-BE49-F238E27FC236}">
                <a16:creationId xmlns:a16="http://schemas.microsoft.com/office/drawing/2014/main" id="{13A4FD2E-A3F9-4A41-9D97-4D83C35B84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198" y="3870542"/>
            <a:ext cx="6128065" cy="2635033"/>
          </a:xfrm>
          <a:prstGeom prst="rect">
            <a:avLst/>
          </a:prstGeom>
        </p:spPr>
      </p:pic>
    </p:spTree>
    <p:extLst>
      <p:ext uri="{BB962C8B-B14F-4D97-AF65-F5344CB8AC3E}">
        <p14:creationId xmlns:p14="http://schemas.microsoft.com/office/powerpoint/2010/main" val="185296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F2F9D7-F385-4B0D-8C55-1DF2B1C3833B}"/>
              </a:ext>
            </a:extLst>
          </p:cNvPr>
          <p:cNvSpPr txBox="1"/>
          <p:nvPr/>
        </p:nvSpPr>
        <p:spPr>
          <a:xfrm>
            <a:off x="413657" y="370114"/>
            <a:ext cx="11451772" cy="1254189"/>
          </a:xfrm>
          <a:prstGeom prst="rect">
            <a:avLst/>
          </a:prstGeom>
          <a:solidFill>
            <a:schemeClr val="accent4">
              <a:lumMod val="20000"/>
              <a:lumOff val="80000"/>
            </a:schemeClr>
          </a:solidFill>
        </p:spPr>
        <p:txBody>
          <a:bodyPr wrap="square" rtlCol="0">
            <a:spAutoFit/>
          </a:bodyPr>
          <a:lstStyle/>
          <a:p>
            <a:pPr>
              <a:lnSpc>
                <a:spcPct val="107000"/>
              </a:lnSpc>
              <a:spcAft>
                <a:spcPts val="800"/>
              </a:spcAft>
            </a:pPr>
            <a:r>
              <a:rPr lang="en-GB" sz="1800" dirty="0">
                <a:effectLst/>
                <a:latin typeface="Arial Rounded MT Bold" panose="020F0704030504030204" pitchFamily="34" charset="0"/>
                <a:ea typeface="Calibri" panose="020F0502020204030204" pitchFamily="34" charset="0"/>
                <a:cs typeface="Times New Roman" panose="02020603050405020304" pitchFamily="18" charset="0"/>
              </a:rPr>
              <a:t>You should have also completed the Character Analysis sheet.  You should have completed the Describe, Explain and Evaluate for Jim Hawkins, Long John Silver and a character of your choice.  You might find this a little more difficult to do retrospectively but you need to try you best.  We will watch a clip to help you complete this.</a:t>
            </a:r>
            <a:endParaRPr lang="en-GB" dirty="0">
              <a:latin typeface="Arial Rounded MT Bold" panose="020F0704030504030204" pitchFamily="34" charset="0"/>
              <a:ea typeface="Calibri" panose="020F0502020204030204" pitchFamily="34" charset="0"/>
              <a:cs typeface="Times New Roman" panose="02020603050405020304" pitchFamily="18" charset="0"/>
            </a:endParaRPr>
          </a:p>
        </p:txBody>
      </p:sp>
      <p:pic>
        <p:nvPicPr>
          <p:cNvPr id="8" name="Picture 7" descr="A screenshot of a cell phone&#10;&#10;Description automatically generated">
            <a:extLst>
              <a:ext uri="{FF2B5EF4-FFF2-40B4-BE49-F238E27FC236}">
                <a16:creationId xmlns:a16="http://schemas.microsoft.com/office/drawing/2014/main" id="{1D070519-BFD9-4DC7-A227-550DB4A750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657" y="2158342"/>
            <a:ext cx="7002453" cy="3134041"/>
          </a:xfrm>
          <a:prstGeom prst="rect">
            <a:avLst/>
          </a:prstGeom>
        </p:spPr>
      </p:pic>
      <p:sp>
        <p:nvSpPr>
          <p:cNvPr id="9" name="TextBox 8">
            <a:extLst>
              <a:ext uri="{FF2B5EF4-FFF2-40B4-BE49-F238E27FC236}">
                <a16:creationId xmlns:a16="http://schemas.microsoft.com/office/drawing/2014/main" id="{76521C6B-52CD-444E-9949-DC3D0D581AFC}"/>
              </a:ext>
            </a:extLst>
          </p:cNvPr>
          <p:cNvSpPr txBox="1"/>
          <p:nvPr/>
        </p:nvSpPr>
        <p:spPr>
          <a:xfrm>
            <a:off x="7680960" y="2155702"/>
            <a:ext cx="4184469" cy="3139321"/>
          </a:xfrm>
          <a:prstGeom prst="rect">
            <a:avLst/>
          </a:prstGeom>
          <a:solidFill>
            <a:schemeClr val="accent2">
              <a:lumMod val="60000"/>
              <a:lumOff val="40000"/>
            </a:schemeClr>
          </a:solidFill>
        </p:spPr>
        <p:txBody>
          <a:bodyPr wrap="square" rtlCol="0">
            <a:spAutoFit/>
          </a:bodyPr>
          <a:lstStyle/>
          <a:p>
            <a:pPr algn="ctr"/>
            <a:r>
              <a:rPr lang="en-GB" b="1" u="sng" dirty="0">
                <a:latin typeface="Arial Rounded MT Bold" panose="020F0704030504030204" pitchFamily="34" charset="0"/>
              </a:rPr>
              <a:t>Physical Skills</a:t>
            </a:r>
          </a:p>
          <a:p>
            <a:r>
              <a:rPr lang="en-GB" dirty="0">
                <a:latin typeface="Arial Rounded MT Bold" panose="020F0704030504030204" pitchFamily="34" charset="0"/>
              </a:rPr>
              <a:t>Body Language</a:t>
            </a:r>
          </a:p>
          <a:p>
            <a:r>
              <a:rPr lang="en-GB" dirty="0">
                <a:latin typeface="Arial Rounded MT Bold" panose="020F0704030504030204" pitchFamily="34" charset="0"/>
              </a:rPr>
              <a:t>Facial Expression</a:t>
            </a:r>
          </a:p>
          <a:p>
            <a:r>
              <a:rPr lang="en-GB" dirty="0">
                <a:latin typeface="Arial Rounded MT Bold" panose="020F0704030504030204" pitchFamily="34" charset="0"/>
              </a:rPr>
              <a:t>Gesture</a:t>
            </a:r>
          </a:p>
          <a:p>
            <a:r>
              <a:rPr lang="en-GB" dirty="0">
                <a:latin typeface="Arial Rounded MT Bold" panose="020F0704030504030204" pitchFamily="34" charset="0"/>
              </a:rPr>
              <a:t>Eye Contact</a:t>
            </a:r>
          </a:p>
          <a:p>
            <a:pPr algn="ctr"/>
            <a:r>
              <a:rPr lang="en-GB" b="1" u="sng" dirty="0">
                <a:latin typeface="Arial Rounded MT Bold" panose="020F0704030504030204" pitchFamily="34" charset="0"/>
              </a:rPr>
              <a:t>Vocal Skills</a:t>
            </a:r>
          </a:p>
          <a:p>
            <a:r>
              <a:rPr lang="en-GB" dirty="0">
                <a:latin typeface="Arial Rounded MT Bold" panose="020F0704030504030204" pitchFamily="34" charset="0"/>
              </a:rPr>
              <a:t>Volume</a:t>
            </a:r>
          </a:p>
          <a:p>
            <a:r>
              <a:rPr lang="en-GB" dirty="0">
                <a:latin typeface="Arial Rounded MT Bold" panose="020F0704030504030204" pitchFamily="34" charset="0"/>
              </a:rPr>
              <a:t>Pitch</a:t>
            </a:r>
          </a:p>
          <a:p>
            <a:r>
              <a:rPr lang="en-GB" dirty="0">
                <a:latin typeface="Arial Rounded MT Bold" panose="020F0704030504030204" pitchFamily="34" charset="0"/>
              </a:rPr>
              <a:t>Pace</a:t>
            </a:r>
          </a:p>
          <a:p>
            <a:r>
              <a:rPr lang="en-GB" dirty="0">
                <a:latin typeface="Arial Rounded MT Bold" panose="020F0704030504030204" pitchFamily="34" charset="0"/>
              </a:rPr>
              <a:t>Tone</a:t>
            </a:r>
          </a:p>
          <a:p>
            <a:r>
              <a:rPr lang="en-GB" dirty="0">
                <a:latin typeface="Arial Rounded MT Bold" panose="020F0704030504030204" pitchFamily="34" charset="0"/>
              </a:rPr>
              <a:t>Intonation</a:t>
            </a:r>
          </a:p>
        </p:txBody>
      </p:sp>
      <p:sp>
        <p:nvSpPr>
          <p:cNvPr id="2" name="TextBox 1">
            <a:extLst>
              <a:ext uri="{FF2B5EF4-FFF2-40B4-BE49-F238E27FC236}">
                <a16:creationId xmlns:a16="http://schemas.microsoft.com/office/drawing/2014/main" id="{8451DEB0-8A11-49B6-B16B-ECF84C1DC73E}"/>
              </a:ext>
            </a:extLst>
          </p:cNvPr>
          <p:cNvSpPr txBox="1"/>
          <p:nvPr/>
        </p:nvSpPr>
        <p:spPr>
          <a:xfrm>
            <a:off x="413657" y="5826423"/>
            <a:ext cx="11451772" cy="661463"/>
          </a:xfrm>
          <a:prstGeom prst="rect">
            <a:avLst/>
          </a:prstGeom>
          <a:solidFill>
            <a:schemeClr val="accent4">
              <a:lumMod val="20000"/>
              <a:lumOff val="80000"/>
            </a:schemeClr>
          </a:solidFill>
        </p:spPr>
        <p:txBody>
          <a:bodyPr wrap="square" rtlCol="0">
            <a:spAutoFit/>
          </a:bodyPr>
          <a:lstStyle/>
          <a:p>
            <a:pPr>
              <a:lnSpc>
                <a:spcPct val="107000"/>
              </a:lnSpc>
              <a:spcAft>
                <a:spcPts val="800"/>
              </a:spcAft>
            </a:pPr>
            <a:r>
              <a:rPr lang="en-GB" sz="1800" dirty="0">
                <a:effectLst/>
                <a:latin typeface="Arial Rounded MT Bold" panose="020F0704030504030204" pitchFamily="34" charset="0"/>
                <a:ea typeface="Calibri" panose="020F0502020204030204" pitchFamily="34" charset="0"/>
                <a:cs typeface="Times New Roman" panose="02020603050405020304" pitchFamily="18" charset="0"/>
              </a:rPr>
              <a:t>Try to refer to how the actors successfully used their vocal and physical skills with subject specific vocabulary.</a:t>
            </a:r>
            <a:endParaRPr lang="en-GB" dirty="0">
              <a:latin typeface="Arial Rounded MT Bold" panose="020F07040305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16989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529" y="365125"/>
            <a:ext cx="11234057" cy="984173"/>
          </a:xfrm>
          <a:solidFill>
            <a:srgbClr val="FFFFCC"/>
          </a:solidFill>
        </p:spPr>
        <p:txBody>
          <a:bodyPr>
            <a:noAutofit/>
          </a:bodyPr>
          <a:lstStyle/>
          <a:p>
            <a:pPr algn="ctr"/>
            <a:r>
              <a:rPr lang="en-GB" sz="2400" dirty="0">
                <a:latin typeface="Arial Rounded MT Bold" panose="020F0704030504030204" pitchFamily="34" charset="0"/>
              </a:rPr>
              <a:t>We then went on to develop our understanding of Describe, Explain, Evaluate</a:t>
            </a:r>
            <a:endParaRPr lang="en-GB" sz="2400" dirty="0">
              <a:solidFill>
                <a:schemeClr val="tx1"/>
              </a:solidFill>
              <a:latin typeface="Arial Rounded MT Bold" panose="020F0704030504030204" pitchFamily="34" charset="0"/>
            </a:endParaRPr>
          </a:p>
        </p:txBody>
      </p:sp>
      <p:sp>
        <p:nvSpPr>
          <p:cNvPr id="5" name="TextBox 4">
            <a:extLst>
              <a:ext uri="{FF2B5EF4-FFF2-40B4-BE49-F238E27FC236}">
                <a16:creationId xmlns:a16="http://schemas.microsoft.com/office/drawing/2014/main" id="{12F2D8B2-C2C4-4255-9647-63CA9A9DE753}"/>
              </a:ext>
            </a:extLst>
          </p:cNvPr>
          <p:cNvSpPr txBox="1"/>
          <p:nvPr/>
        </p:nvSpPr>
        <p:spPr>
          <a:xfrm>
            <a:off x="473529" y="1832935"/>
            <a:ext cx="11234057" cy="720000"/>
          </a:xfrm>
          <a:prstGeom prst="rect">
            <a:avLst/>
          </a:prstGeom>
          <a:solidFill>
            <a:srgbClr val="92D050"/>
          </a:solidFill>
        </p:spPr>
        <p:txBody>
          <a:bodyPr wrap="square" rtlCol="0" anchor="ctr">
            <a:spAutoFit/>
          </a:bodyPr>
          <a:lstStyle/>
          <a:p>
            <a:pPr lvl="0">
              <a:defRPr/>
            </a:pPr>
            <a:r>
              <a:rPr lang="en-GB" sz="2000" b="1" i="1" u="sng" dirty="0">
                <a:solidFill>
                  <a:prstClr val="black"/>
                </a:solidFill>
                <a:latin typeface="Arial Rounded MT Bold" panose="020F0704030504030204" pitchFamily="34" charset="0"/>
              </a:rPr>
              <a:t>Describe</a:t>
            </a:r>
            <a:r>
              <a:rPr lang="en-GB" sz="2000" dirty="0">
                <a:solidFill>
                  <a:prstClr val="black"/>
                </a:solidFill>
                <a:latin typeface="Arial Rounded MT Bold" panose="020F0704030504030204" pitchFamily="34" charset="0"/>
              </a:rPr>
              <a:t> – Say what it is, how it looks.</a:t>
            </a:r>
          </a:p>
        </p:txBody>
      </p:sp>
      <p:sp>
        <p:nvSpPr>
          <p:cNvPr id="6" name="TextBox 5">
            <a:extLst>
              <a:ext uri="{FF2B5EF4-FFF2-40B4-BE49-F238E27FC236}">
                <a16:creationId xmlns:a16="http://schemas.microsoft.com/office/drawing/2014/main" id="{09B6CDB8-12EA-475A-A3BF-31B1AC1A81A7}"/>
              </a:ext>
            </a:extLst>
          </p:cNvPr>
          <p:cNvSpPr txBox="1"/>
          <p:nvPr/>
        </p:nvSpPr>
        <p:spPr>
          <a:xfrm>
            <a:off x="473528" y="2812354"/>
            <a:ext cx="11234056" cy="720000"/>
          </a:xfrm>
          <a:prstGeom prst="rect">
            <a:avLst/>
          </a:prstGeom>
          <a:solidFill>
            <a:srgbClr val="FFC000"/>
          </a:solidFill>
        </p:spPr>
        <p:txBody>
          <a:bodyPr wrap="square" rtlCol="0" anchor="ctr">
            <a:spAutoFit/>
          </a:bodyPr>
          <a:lstStyle/>
          <a:p>
            <a:pPr lvl="0">
              <a:defRPr/>
            </a:pPr>
            <a:r>
              <a:rPr lang="en-GB" sz="2000" b="1" i="1" u="sng" dirty="0">
                <a:solidFill>
                  <a:prstClr val="black"/>
                </a:solidFill>
                <a:latin typeface="Arial Rounded MT Bold" panose="020F0704030504030204" pitchFamily="34" charset="0"/>
              </a:rPr>
              <a:t>Explain</a:t>
            </a:r>
            <a:r>
              <a:rPr lang="en-GB" sz="2000" dirty="0">
                <a:solidFill>
                  <a:prstClr val="black"/>
                </a:solidFill>
                <a:latin typeface="Arial Rounded MT Bold" panose="020F0704030504030204" pitchFamily="34" charset="0"/>
              </a:rPr>
              <a:t> – Say how it works/why it is like this.</a:t>
            </a:r>
          </a:p>
        </p:txBody>
      </p:sp>
      <p:sp>
        <p:nvSpPr>
          <p:cNvPr id="7" name="TextBox 6">
            <a:extLst>
              <a:ext uri="{FF2B5EF4-FFF2-40B4-BE49-F238E27FC236}">
                <a16:creationId xmlns:a16="http://schemas.microsoft.com/office/drawing/2014/main" id="{8F41867A-8A71-4785-AA7B-A425FCE28296}"/>
              </a:ext>
            </a:extLst>
          </p:cNvPr>
          <p:cNvSpPr txBox="1"/>
          <p:nvPr/>
        </p:nvSpPr>
        <p:spPr>
          <a:xfrm>
            <a:off x="484414" y="3763090"/>
            <a:ext cx="11234056" cy="720000"/>
          </a:xfrm>
          <a:prstGeom prst="rect">
            <a:avLst/>
          </a:prstGeom>
          <a:solidFill>
            <a:srgbClr val="FF0000"/>
          </a:solidFill>
        </p:spPr>
        <p:txBody>
          <a:bodyPr wrap="square" rtlCol="0" anchor="ctr">
            <a:spAutoFit/>
          </a:bodyPr>
          <a:lstStyle/>
          <a:p>
            <a:pPr lvl="0">
              <a:defRPr/>
            </a:pPr>
            <a:r>
              <a:rPr lang="en-GB" sz="2000" b="1" u="sng" dirty="0">
                <a:solidFill>
                  <a:schemeClr val="bg1"/>
                </a:solidFill>
                <a:latin typeface="Arial Rounded MT Bold" panose="020F0704030504030204" pitchFamily="34" charset="0"/>
              </a:rPr>
              <a:t>Evaluate</a:t>
            </a:r>
            <a:r>
              <a:rPr lang="en-GB" sz="2000" dirty="0">
                <a:solidFill>
                  <a:schemeClr val="bg1"/>
                </a:solidFill>
                <a:latin typeface="Arial Rounded MT Bold" panose="020F0704030504030204" pitchFamily="34" charset="0"/>
              </a:rPr>
              <a:t> – Say how effective is it and what makes it successful.</a:t>
            </a:r>
          </a:p>
        </p:txBody>
      </p:sp>
      <p:sp>
        <p:nvSpPr>
          <p:cNvPr id="9" name="TextBox 8">
            <a:extLst>
              <a:ext uri="{FF2B5EF4-FFF2-40B4-BE49-F238E27FC236}">
                <a16:creationId xmlns:a16="http://schemas.microsoft.com/office/drawing/2014/main" id="{07B00EA3-5A60-448F-84C8-C2B36C250072}"/>
              </a:ext>
            </a:extLst>
          </p:cNvPr>
          <p:cNvSpPr txBox="1"/>
          <p:nvPr/>
        </p:nvSpPr>
        <p:spPr>
          <a:xfrm>
            <a:off x="473528" y="4742509"/>
            <a:ext cx="11223170" cy="720000"/>
          </a:xfrm>
          <a:prstGeom prst="rect">
            <a:avLst/>
          </a:prstGeom>
          <a:solidFill>
            <a:srgbClr val="9966FF"/>
          </a:solidFill>
        </p:spPr>
        <p:txBody>
          <a:bodyPr wrap="square" rtlCol="0" anchor="ctr">
            <a:spAutoFit/>
          </a:bodyPr>
          <a:lstStyle/>
          <a:p>
            <a:pPr lvl="0">
              <a:defRPr/>
            </a:pPr>
            <a:r>
              <a:rPr lang="en-GB" sz="2000" b="1" i="1" u="sng" dirty="0">
                <a:solidFill>
                  <a:schemeClr val="bg1"/>
                </a:solidFill>
                <a:latin typeface="Arial Rounded MT Bold" panose="020F0704030504030204" pitchFamily="34" charset="0"/>
              </a:rPr>
              <a:t>Extension</a:t>
            </a:r>
            <a:r>
              <a:rPr lang="en-GB" sz="2000" dirty="0">
                <a:solidFill>
                  <a:schemeClr val="bg1"/>
                </a:solidFill>
                <a:latin typeface="Arial Rounded MT Bold" panose="020F0704030504030204" pitchFamily="34" charset="0"/>
              </a:rPr>
              <a:t> – Go on to say how you think it might be more effective.  Make a suggestion for improvement.</a:t>
            </a:r>
          </a:p>
        </p:txBody>
      </p:sp>
    </p:spTree>
    <p:extLst>
      <p:ext uri="{BB962C8B-B14F-4D97-AF65-F5344CB8AC3E}">
        <p14:creationId xmlns:p14="http://schemas.microsoft.com/office/powerpoint/2010/main" val="876363533"/>
      </p:ext>
    </p:extLst>
  </p:cSld>
  <p:clrMapOvr>
    <a:masterClrMapping/>
  </p:clrMapOvr>
  <mc:AlternateContent xmlns:mc="http://schemas.openxmlformats.org/markup-compatibility/2006" xmlns:p14="http://schemas.microsoft.com/office/powerpoint/2010/main">
    <mc:Choice Requires="p14">
      <p:transition spd="slow" p14:dur="2000" advTm="54019"/>
    </mc:Choice>
    <mc:Fallback xmlns="">
      <p:transition spd="slow" advTm="5401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529" y="365126"/>
            <a:ext cx="11234057" cy="922508"/>
          </a:xfrm>
          <a:solidFill>
            <a:srgbClr val="FFFFCC"/>
          </a:solidFill>
        </p:spPr>
        <p:txBody>
          <a:bodyPr>
            <a:noAutofit/>
          </a:bodyPr>
          <a:lstStyle/>
          <a:p>
            <a:pPr algn="ctr"/>
            <a:r>
              <a:rPr lang="en-GB" sz="2000" dirty="0">
                <a:latin typeface="Arial Rounded MT Bold" panose="020F0704030504030204" pitchFamily="34" charset="0"/>
              </a:rPr>
              <a:t>You were asked to use these statements to write a full description, explanation and evaluation of the chair in a full paragraph.</a:t>
            </a:r>
          </a:p>
        </p:txBody>
      </p:sp>
      <p:pic>
        <p:nvPicPr>
          <p:cNvPr id="5" name="Content Placeholder 4"/>
          <p:cNvPicPr>
            <a:picLocks noGrp="1" noChangeAspect="1"/>
          </p:cNvPicPr>
          <p:nvPr>
            <p:ph sz="half" idx="1"/>
          </p:nvPr>
        </p:nvPicPr>
        <p:blipFill>
          <a:blip r:embed="rId2"/>
          <a:stretch>
            <a:fillRect/>
          </a:stretch>
        </p:blipFill>
        <p:spPr>
          <a:xfrm>
            <a:off x="4664328" y="2378289"/>
            <a:ext cx="2852457" cy="2139343"/>
          </a:xfrm>
          <a:prstGeom prst="rect">
            <a:avLst/>
          </a:prstGeom>
        </p:spPr>
      </p:pic>
      <p:sp>
        <p:nvSpPr>
          <p:cNvPr id="7" name="TextBox 6">
            <a:extLst>
              <a:ext uri="{FF2B5EF4-FFF2-40B4-BE49-F238E27FC236}">
                <a16:creationId xmlns:a16="http://schemas.microsoft.com/office/drawing/2014/main" id="{25FDFF45-6FEE-4A4B-90BA-C36E9A2613E6}"/>
              </a:ext>
            </a:extLst>
          </p:cNvPr>
          <p:cNvSpPr txBox="1"/>
          <p:nvPr/>
        </p:nvSpPr>
        <p:spPr>
          <a:xfrm>
            <a:off x="8934276" y="1349858"/>
            <a:ext cx="2773309" cy="2246769"/>
          </a:xfrm>
          <a:prstGeom prst="rect">
            <a:avLst/>
          </a:prstGeom>
          <a:solidFill>
            <a:srgbClr val="FF0000"/>
          </a:solidFill>
        </p:spPr>
        <p:txBody>
          <a:bodyPr wrap="square" rtlCol="0">
            <a:spAutoFit/>
          </a:bodyPr>
          <a:lstStyle/>
          <a:p>
            <a:r>
              <a:rPr lang="en-GB" sz="2000" dirty="0">
                <a:solidFill>
                  <a:schemeClr val="bg1"/>
                </a:solidFill>
                <a:latin typeface="Arial Rounded MT Bold" panose="020F0704030504030204" pitchFamily="34" charset="0"/>
              </a:rPr>
              <a:t>D - It meets its intention of being suitable for many users because it is made of strong materials and an eye catching design</a:t>
            </a:r>
          </a:p>
        </p:txBody>
      </p:sp>
      <p:sp>
        <p:nvSpPr>
          <p:cNvPr id="10" name="TextBox 9">
            <a:extLst>
              <a:ext uri="{FF2B5EF4-FFF2-40B4-BE49-F238E27FC236}">
                <a16:creationId xmlns:a16="http://schemas.microsoft.com/office/drawing/2014/main" id="{3E48BCE7-422E-46AE-BF7C-8DBE35586568}"/>
              </a:ext>
            </a:extLst>
          </p:cNvPr>
          <p:cNvSpPr txBox="1"/>
          <p:nvPr/>
        </p:nvSpPr>
        <p:spPr>
          <a:xfrm>
            <a:off x="6629430" y="3832420"/>
            <a:ext cx="2481943" cy="707886"/>
          </a:xfrm>
          <a:prstGeom prst="rect">
            <a:avLst/>
          </a:prstGeom>
          <a:solidFill>
            <a:srgbClr val="92D050"/>
          </a:solidFill>
        </p:spPr>
        <p:txBody>
          <a:bodyPr wrap="square" rtlCol="0">
            <a:spAutoFit/>
          </a:bodyPr>
          <a:lstStyle/>
          <a:p>
            <a:r>
              <a:rPr lang="en-GB" sz="2000" dirty="0">
                <a:latin typeface="Arial Rounded MT Bold" panose="020F0704030504030204" pitchFamily="34" charset="0"/>
              </a:rPr>
              <a:t>H - It has arms and a back rest</a:t>
            </a:r>
          </a:p>
        </p:txBody>
      </p:sp>
      <p:sp>
        <p:nvSpPr>
          <p:cNvPr id="11" name="TextBox 10">
            <a:extLst>
              <a:ext uri="{FF2B5EF4-FFF2-40B4-BE49-F238E27FC236}">
                <a16:creationId xmlns:a16="http://schemas.microsoft.com/office/drawing/2014/main" id="{DADBF9A9-1FB9-45B3-873D-EBC07E4A2905}"/>
              </a:ext>
            </a:extLst>
          </p:cNvPr>
          <p:cNvSpPr txBox="1"/>
          <p:nvPr/>
        </p:nvSpPr>
        <p:spPr>
          <a:xfrm>
            <a:off x="9481887" y="3832420"/>
            <a:ext cx="2481943" cy="1015663"/>
          </a:xfrm>
          <a:prstGeom prst="rect">
            <a:avLst/>
          </a:prstGeom>
          <a:solidFill>
            <a:srgbClr val="FFC000"/>
          </a:solidFill>
        </p:spPr>
        <p:txBody>
          <a:bodyPr wrap="square" rtlCol="0">
            <a:spAutoFit/>
          </a:bodyPr>
          <a:lstStyle/>
          <a:p>
            <a:r>
              <a:rPr lang="en-GB" sz="2000" dirty="0">
                <a:latin typeface="Arial Rounded MT Bold" panose="020F0704030504030204" pitchFamily="34" charset="0"/>
              </a:rPr>
              <a:t>I - It supports the back to prevent it from aching</a:t>
            </a:r>
          </a:p>
        </p:txBody>
      </p:sp>
      <p:sp>
        <p:nvSpPr>
          <p:cNvPr id="12" name="TextBox 11">
            <a:extLst>
              <a:ext uri="{FF2B5EF4-FFF2-40B4-BE49-F238E27FC236}">
                <a16:creationId xmlns:a16="http://schemas.microsoft.com/office/drawing/2014/main" id="{99C1D298-2D28-457C-B689-69B0ACFBA39E}"/>
              </a:ext>
            </a:extLst>
          </p:cNvPr>
          <p:cNvSpPr txBox="1"/>
          <p:nvPr/>
        </p:nvSpPr>
        <p:spPr>
          <a:xfrm>
            <a:off x="484415" y="1349858"/>
            <a:ext cx="2481943" cy="2246769"/>
          </a:xfrm>
          <a:prstGeom prst="rect">
            <a:avLst/>
          </a:prstGeom>
          <a:solidFill>
            <a:srgbClr val="FFC000"/>
          </a:solidFill>
        </p:spPr>
        <p:txBody>
          <a:bodyPr wrap="square" rtlCol="0">
            <a:spAutoFit/>
          </a:bodyPr>
          <a:lstStyle/>
          <a:p>
            <a:r>
              <a:rPr lang="en-GB" sz="2000" dirty="0">
                <a:latin typeface="Arial Rounded MT Bold" panose="020F0704030504030204" pitchFamily="34" charset="0"/>
              </a:rPr>
              <a:t>A - The chair has four wooden legs to make sure it is sturdy and balanced allowing it to be safe for many users</a:t>
            </a:r>
            <a:r>
              <a:rPr lang="en-GB" dirty="0"/>
              <a:t>.</a:t>
            </a:r>
          </a:p>
        </p:txBody>
      </p:sp>
      <p:sp>
        <p:nvSpPr>
          <p:cNvPr id="13" name="TextBox 12">
            <a:extLst>
              <a:ext uri="{FF2B5EF4-FFF2-40B4-BE49-F238E27FC236}">
                <a16:creationId xmlns:a16="http://schemas.microsoft.com/office/drawing/2014/main" id="{11730436-3324-48D0-8E33-66AAE4E1CA04}"/>
              </a:ext>
            </a:extLst>
          </p:cNvPr>
          <p:cNvSpPr txBox="1"/>
          <p:nvPr/>
        </p:nvSpPr>
        <p:spPr>
          <a:xfrm>
            <a:off x="6236511" y="1373522"/>
            <a:ext cx="2481943" cy="1323439"/>
          </a:xfrm>
          <a:prstGeom prst="rect">
            <a:avLst/>
          </a:prstGeom>
          <a:solidFill>
            <a:srgbClr val="FFC000"/>
          </a:solidFill>
        </p:spPr>
        <p:txBody>
          <a:bodyPr wrap="square" rtlCol="0">
            <a:spAutoFit/>
          </a:bodyPr>
          <a:lstStyle/>
          <a:p>
            <a:r>
              <a:rPr lang="en-GB" sz="2000" dirty="0">
                <a:solidFill>
                  <a:prstClr val="black"/>
                </a:solidFill>
                <a:latin typeface="Arial Rounded MT Bold" panose="020F0704030504030204" pitchFamily="34" charset="0"/>
              </a:rPr>
              <a:t>C - It has a cushioned seat for comfort if sitting for long periods</a:t>
            </a:r>
            <a:endParaRPr lang="en-GB" sz="2000" dirty="0">
              <a:latin typeface="Arial Rounded MT Bold" panose="020F0704030504030204" pitchFamily="34" charset="0"/>
            </a:endParaRPr>
          </a:p>
        </p:txBody>
      </p:sp>
      <p:sp>
        <p:nvSpPr>
          <p:cNvPr id="14" name="TextBox 13">
            <a:extLst>
              <a:ext uri="{FF2B5EF4-FFF2-40B4-BE49-F238E27FC236}">
                <a16:creationId xmlns:a16="http://schemas.microsoft.com/office/drawing/2014/main" id="{650405C4-9D14-4691-A618-990AF89D27FC}"/>
              </a:ext>
            </a:extLst>
          </p:cNvPr>
          <p:cNvSpPr txBox="1"/>
          <p:nvPr/>
        </p:nvSpPr>
        <p:spPr>
          <a:xfrm>
            <a:off x="3080628" y="3088795"/>
            <a:ext cx="2481943" cy="1015663"/>
          </a:xfrm>
          <a:prstGeom prst="rect">
            <a:avLst/>
          </a:prstGeom>
          <a:solidFill>
            <a:srgbClr val="92D050"/>
          </a:solidFill>
        </p:spPr>
        <p:txBody>
          <a:bodyPr wrap="square" rtlCol="0">
            <a:spAutoFit/>
          </a:bodyPr>
          <a:lstStyle/>
          <a:p>
            <a:pPr lvl="0">
              <a:defRPr/>
            </a:pPr>
            <a:r>
              <a:rPr lang="en-GB" sz="2000" dirty="0">
                <a:solidFill>
                  <a:prstClr val="black"/>
                </a:solidFill>
                <a:latin typeface="Arial Rounded MT Bold" panose="020F0704030504030204" pitchFamily="34" charset="0"/>
              </a:rPr>
              <a:t>F - The seat is soft and fabric covered</a:t>
            </a:r>
          </a:p>
        </p:txBody>
      </p:sp>
      <p:sp>
        <p:nvSpPr>
          <p:cNvPr id="15" name="TextBox 14">
            <a:extLst>
              <a:ext uri="{FF2B5EF4-FFF2-40B4-BE49-F238E27FC236}">
                <a16:creationId xmlns:a16="http://schemas.microsoft.com/office/drawing/2014/main" id="{1671F43E-26FD-445F-8B23-23361C7FC118}"/>
              </a:ext>
            </a:extLst>
          </p:cNvPr>
          <p:cNvSpPr txBox="1"/>
          <p:nvPr/>
        </p:nvSpPr>
        <p:spPr>
          <a:xfrm>
            <a:off x="3297570" y="1348199"/>
            <a:ext cx="2481943" cy="1015663"/>
          </a:xfrm>
          <a:prstGeom prst="rect">
            <a:avLst/>
          </a:prstGeom>
          <a:solidFill>
            <a:srgbClr val="92D050"/>
          </a:solidFill>
        </p:spPr>
        <p:txBody>
          <a:bodyPr wrap="square" rtlCol="0">
            <a:spAutoFit/>
          </a:bodyPr>
          <a:lstStyle/>
          <a:p>
            <a:pPr lvl="0">
              <a:defRPr/>
            </a:pPr>
            <a:r>
              <a:rPr lang="en-GB" sz="2000" dirty="0">
                <a:solidFill>
                  <a:prstClr val="black"/>
                </a:solidFill>
                <a:latin typeface="Arial Rounded MT Bold" panose="020F0704030504030204" pitchFamily="34" charset="0"/>
              </a:rPr>
              <a:t>B - It has four, darkly stained wooden legs</a:t>
            </a:r>
          </a:p>
        </p:txBody>
      </p:sp>
      <p:sp>
        <p:nvSpPr>
          <p:cNvPr id="16" name="TextBox 15">
            <a:extLst>
              <a:ext uri="{FF2B5EF4-FFF2-40B4-BE49-F238E27FC236}">
                <a16:creationId xmlns:a16="http://schemas.microsoft.com/office/drawing/2014/main" id="{36C66E96-AF97-4ADE-9C45-98E4AACEF7EA}"/>
              </a:ext>
            </a:extLst>
          </p:cNvPr>
          <p:cNvSpPr txBox="1"/>
          <p:nvPr/>
        </p:nvSpPr>
        <p:spPr>
          <a:xfrm>
            <a:off x="3690489" y="4410725"/>
            <a:ext cx="2481943" cy="707886"/>
          </a:xfrm>
          <a:prstGeom prst="rect">
            <a:avLst/>
          </a:prstGeom>
          <a:solidFill>
            <a:srgbClr val="92D050"/>
          </a:solidFill>
        </p:spPr>
        <p:txBody>
          <a:bodyPr wrap="square" rtlCol="0">
            <a:spAutoFit/>
          </a:bodyPr>
          <a:lstStyle/>
          <a:p>
            <a:pPr lvl="0">
              <a:defRPr/>
            </a:pPr>
            <a:r>
              <a:rPr lang="en-GB" sz="2000" dirty="0">
                <a:latin typeface="Arial Rounded MT Bold" panose="020F0704030504030204" pitchFamily="34" charset="0"/>
              </a:rPr>
              <a:t>G - The chair is orange/red</a:t>
            </a:r>
          </a:p>
        </p:txBody>
      </p:sp>
      <p:sp>
        <p:nvSpPr>
          <p:cNvPr id="17" name="TextBox 16">
            <a:extLst>
              <a:ext uri="{FF2B5EF4-FFF2-40B4-BE49-F238E27FC236}">
                <a16:creationId xmlns:a16="http://schemas.microsoft.com/office/drawing/2014/main" id="{96402B96-7018-42D9-AF5D-EFF948C59931}"/>
              </a:ext>
            </a:extLst>
          </p:cNvPr>
          <p:cNvSpPr txBox="1"/>
          <p:nvPr/>
        </p:nvSpPr>
        <p:spPr>
          <a:xfrm>
            <a:off x="484415" y="3658851"/>
            <a:ext cx="2481943" cy="1938992"/>
          </a:xfrm>
          <a:prstGeom prst="rect">
            <a:avLst/>
          </a:prstGeom>
          <a:solidFill>
            <a:srgbClr val="FF0000"/>
          </a:solidFill>
        </p:spPr>
        <p:txBody>
          <a:bodyPr wrap="square" rtlCol="0">
            <a:spAutoFit/>
          </a:bodyPr>
          <a:lstStyle/>
          <a:p>
            <a:r>
              <a:rPr lang="en-GB" sz="2000" dirty="0">
                <a:solidFill>
                  <a:schemeClr val="bg1"/>
                </a:solidFill>
                <a:latin typeface="Arial Rounded MT Bold" panose="020F0704030504030204" pitchFamily="34" charset="0"/>
              </a:rPr>
              <a:t>E - It successfully allows  the user to feel comfortable whilst taking the weight off their feet</a:t>
            </a:r>
          </a:p>
        </p:txBody>
      </p:sp>
      <p:sp>
        <p:nvSpPr>
          <p:cNvPr id="18" name="Title 1">
            <a:extLst>
              <a:ext uri="{FF2B5EF4-FFF2-40B4-BE49-F238E27FC236}">
                <a16:creationId xmlns:a16="http://schemas.microsoft.com/office/drawing/2014/main" id="{8AE7463A-F5B2-4C5A-A473-E4079151AF2D}"/>
              </a:ext>
            </a:extLst>
          </p:cNvPr>
          <p:cNvSpPr txBox="1">
            <a:spLocks/>
          </p:cNvSpPr>
          <p:nvPr/>
        </p:nvSpPr>
        <p:spPr>
          <a:xfrm>
            <a:off x="3297570" y="5265240"/>
            <a:ext cx="8569379" cy="1307502"/>
          </a:xfrm>
          <a:prstGeom prst="rect">
            <a:avLst/>
          </a:prstGeom>
          <a:solidFill>
            <a:srgbClr val="FFFFCC"/>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000" dirty="0">
                <a:latin typeface="Arial Rounded MT Bold" panose="020F0704030504030204" pitchFamily="34" charset="0"/>
              </a:rPr>
              <a:t>Extension – Can you think of a way to improve the chair?</a:t>
            </a:r>
          </a:p>
          <a:p>
            <a:pPr algn="ctr"/>
            <a:r>
              <a:rPr lang="en-GB" sz="2000" dirty="0">
                <a:latin typeface="Arial Rounded MT Bold" panose="020F0704030504030204" pitchFamily="34" charset="0"/>
              </a:rPr>
              <a:t>Use the sentence starter “However, I think the chair would be more successful if…” and write in a different colour pen.</a:t>
            </a:r>
          </a:p>
        </p:txBody>
      </p:sp>
    </p:spTree>
    <p:extLst>
      <p:ext uri="{BB962C8B-B14F-4D97-AF65-F5344CB8AC3E}">
        <p14:creationId xmlns:p14="http://schemas.microsoft.com/office/powerpoint/2010/main" val="324136321"/>
      </p:ext>
    </p:extLst>
  </p:cSld>
  <p:clrMapOvr>
    <a:masterClrMapping/>
  </p:clrMapOvr>
  <mc:AlternateContent xmlns:mc="http://schemas.openxmlformats.org/markup-compatibility/2006" xmlns:p14="http://schemas.microsoft.com/office/powerpoint/2010/main">
    <mc:Choice Requires="p14">
      <p:transition spd="slow" p14:dur="2000" advTm="214421"/>
    </mc:Choice>
    <mc:Fallback xmlns="">
      <p:transition spd="slow" advTm="214421"/>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1885</TotalTime>
  <Words>1430</Words>
  <Application>Microsoft Office PowerPoint</Application>
  <PresentationFormat>Widescreen</PresentationFormat>
  <Paragraphs>105</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Arial Rounded MT Bold</vt:lpstr>
      <vt:lpstr>Bradley Hand ITC</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 then went on to develop our understanding of Describe, Explain, Evaluate</vt:lpstr>
      <vt:lpstr>You were asked to use these statements to write a full description, explanation and evaluation of the chair in a full paragraph.</vt:lpstr>
      <vt:lpstr>Then you had to do it all yourself.  Using the image of the desk, describe, explain and evaluate it with an area for improvement and a reason why this would make it better.</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Macdougall, L (SHS Teacher)</dc:creator>
  <cp:lastModifiedBy>Armitage, L (SHS Teacher)</cp:lastModifiedBy>
  <cp:revision>153</cp:revision>
  <dcterms:created xsi:type="dcterms:W3CDTF">2020-09-04T13:32:53Z</dcterms:created>
  <dcterms:modified xsi:type="dcterms:W3CDTF">2020-10-19T17:53:45Z</dcterms:modified>
</cp:coreProperties>
</file>